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TT Supermolot Condensed" panose="020B0604020202020204" charset="0"/>
      <p:regular r:id="rId17"/>
    </p:embeddedFont>
    <p:embeddedFont>
      <p:font typeface="TT Supermolot Condense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36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grpSp>
        <p:nvGrpSpPr>
          <p:cNvPr id="2" name="Group 2"/>
          <p:cNvGrpSpPr/>
          <p:nvPr/>
        </p:nvGrpSpPr>
        <p:grpSpPr>
          <a:xfrm>
            <a:off x="6181071" y="0"/>
            <a:ext cx="12106929" cy="10287000"/>
            <a:chOff x="0" y="0"/>
            <a:chExt cx="4416640" cy="3752725"/>
          </a:xfrm>
        </p:grpSpPr>
        <p:sp>
          <p:nvSpPr>
            <p:cNvPr id="3" name="Freeform 3"/>
            <p:cNvSpPr/>
            <p:nvPr/>
          </p:nvSpPr>
          <p:spPr>
            <a:xfrm>
              <a:off x="0" y="0"/>
              <a:ext cx="4416640" cy="3752726"/>
            </a:xfrm>
            <a:custGeom>
              <a:avLst/>
              <a:gdLst/>
              <a:ahLst/>
              <a:cxnLst/>
              <a:rect l="l" t="t" r="r" b="b"/>
              <a:pathLst>
                <a:path w="4416640" h="3752726">
                  <a:moveTo>
                    <a:pt x="0" y="0"/>
                  </a:moveTo>
                  <a:lnTo>
                    <a:pt x="4416640" y="0"/>
                  </a:lnTo>
                  <a:lnTo>
                    <a:pt x="4416640" y="3752726"/>
                  </a:lnTo>
                  <a:lnTo>
                    <a:pt x="0" y="3752726"/>
                  </a:lnTo>
                  <a:close/>
                </a:path>
              </a:pathLst>
            </a:custGeom>
            <a:solidFill>
              <a:srgbClr val="000000"/>
            </a:solidFill>
          </p:spPr>
        </p:sp>
      </p:grpSp>
      <p:sp>
        <p:nvSpPr>
          <p:cNvPr id="4" name="Freeform 4"/>
          <p:cNvSpPr/>
          <p:nvPr/>
        </p:nvSpPr>
        <p:spPr>
          <a:xfrm rot="-1497070">
            <a:off x="1037571" y="5782825"/>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5" name="Freeform 5"/>
          <p:cNvSpPr/>
          <p:nvPr/>
        </p:nvSpPr>
        <p:spPr>
          <a:xfrm>
            <a:off x="-1109214" y="-294747"/>
            <a:ext cx="11016707" cy="10876494"/>
          </a:xfrm>
          <a:custGeom>
            <a:avLst/>
            <a:gdLst/>
            <a:ahLst/>
            <a:cxnLst/>
            <a:rect l="l" t="t" r="r" b="b"/>
            <a:pathLst>
              <a:path w="11016707" h="10876494">
                <a:moveTo>
                  <a:pt x="0" y="0"/>
                </a:moveTo>
                <a:lnTo>
                  <a:pt x="11016706" y="0"/>
                </a:lnTo>
                <a:lnTo>
                  <a:pt x="11016706" y="10876494"/>
                </a:lnTo>
                <a:lnTo>
                  <a:pt x="0" y="10876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181071" y="0"/>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5"/>
            <a:stretch>
              <a:fillRect/>
            </a:stretch>
          </a:blipFill>
        </p:spPr>
      </p:sp>
      <p:sp>
        <p:nvSpPr>
          <p:cNvPr id="7" name="Freeform 7"/>
          <p:cNvSpPr/>
          <p:nvPr/>
        </p:nvSpPr>
        <p:spPr>
          <a:xfrm rot="-1497070">
            <a:off x="13144500" y="-495243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grpSp>
        <p:nvGrpSpPr>
          <p:cNvPr id="8" name="Group 8"/>
          <p:cNvGrpSpPr/>
          <p:nvPr/>
        </p:nvGrpSpPr>
        <p:grpSpPr>
          <a:xfrm>
            <a:off x="7174285" y="1848378"/>
            <a:ext cx="10085015" cy="2963018"/>
            <a:chOff x="0" y="0"/>
            <a:chExt cx="13446687" cy="3950690"/>
          </a:xfrm>
        </p:grpSpPr>
        <p:sp>
          <p:nvSpPr>
            <p:cNvPr id="9" name="TextBox 9"/>
            <p:cNvSpPr txBox="1"/>
            <p:nvPr/>
          </p:nvSpPr>
          <p:spPr>
            <a:xfrm>
              <a:off x="0" y="878771"/>
              <a:ext cx="13446687" cy="3071919"/>
            </a:xfrm>
            <a:prstGeom prst="rect">
              <a:avLst/>
            </a:prstGeom>
          </p:spPr>
          <p:txBody>
            <a:bodyPr lIns="0" tIns="0" rIns="0" bIns="0" rtlCol="0" anchor="t">
              <a:spAutoFit/>
            </a:bodyPr>
            <a:lstStyle/>
            <a:p>
              <a:pPr marL="0" lvl="1" indent="0" algn="r">
                <a:lnSpc>
                  <a:spcPts val="9379"/>
                </a:lnSpc>
                <a:spcBef>
                  <a:spcPct val="0"/>
                </a:spcBef>
              </a:pPr>
              <a:r>
                <a:rPr lang="en-US" sz="6699">
                  <a:solidFill>
                    <a:srgbClr val="FFFFFF"/>
                  </a:solidFill>
                  <a:latin typeface="TT Supermolot Condensed Bold"/>
                </a:rPr>
                <a:t>YT- Transcript Summarizer in Different Languages</a:t>
              </a:r>
            </a:p>
          </p:txBody>
        </p:sp>
        <p:sp>
          <p:nvSpPr>
            <p:cNvPr id="10" name="TextBox 10"/>
            <p:cNvSpPr txBox="1"/>
            <p:nvPr/>
          </p:nvSpPr>
          <p:spPr>
            <a:xfrm>
              <a:off x="110307" y="-66675"/>
              <a:ext cx="13336380" cy="676275"/>
            </a:xfrm>
            <a:prstGeom prst="rect">
              <a:avLst/>
            </a:prstGeom>
          </p:spPr>
          <p:txBody>
            <a:bodyPr lIns="0" tIns="0" rIns="0" bIns="0" rtlCol="0" anchor="t">
              <a:spAutoFit/>
            </a:bodyPr>
            <a:lstStyle/>
            <a:p>
              <a:pPr algn="r">
                <a:lnSpc>
                  <a:spcPts val="4200"/>
                </a:lnSpc>
              </a:pPr>
              <a:r>
                <a:rPr lang="en-US" sz="3000">
                  <a:solidFill>
                    <a:srgbClr val="AE69F1"/>
                  </a:solidFill>
                  <a:latin typeface="TT Supermolot Condensed"/>
                </a:rPr>
                <a:t>Django - React Chrome Extension</a:t>
              </a:r>
            </a:p>
          </p:txBody>
        </p:sp>
      </p:grpSp>
      <p:sp>
        <p:nvSpPr>
          <p:cNvPr id="11" name="TextBox 11"/>
          <p:cNvSpPr txBox="1"/>
          <p:nvPr/>
        </p:nvSpPr>
        <p:spPr>
          <a:xfrm>
            <a:off x="10750986" y="6092192"/>
            <a:ext cx="6508314" cy="3166108"/>
          </a:xfrm>
          <a:prstGeom prst="rect">
            <a:avLst/>
          </a:prstGeom>
        </p:spPr>
        <p:txBody>
          <a:bodyPr lIns="0" tIns="0" rIns="0" bIns="0" rtlCol="0" anchor="t">
            <a:spAutoFit/>
          </a:bodyPr>
          <a:lstStyle/>
          <a:p>
            <a:pPr algn="r">
              <a:lnSpc>
                <a:spcPts val="5040"/>
              </a:lnSpc>
              <a:spcBef>
                <a:spcPct val="0"/>
              </a:spcBef>
            </a:pPr>
            <a:r>
              <a:rPr lang="en-US" sz="3600">
                <a:solidFill>
                  <a:srgbClr val="FFFFFF"/>
                </a:solidFill>
                <a:latin typeface="TT Supermolot Condensed"/>
              </a:rPr>
              <a:t>Made by :   Jai Anand </a:t>
            </a:r>
          </a:p>
          <a:p>
            <a:pPr algn="r">
              <a:lnSpc>
                <a:spcPts val="5040"/>
              </a:lnSpc>
              <a:spcBef>
                <a:spcPct val="0"/>
              </a:spcBef>
            </a:pPr>
            <a:r>
              <a:rPr lang="en-US" sz="3600">
                <a:solidFill>
                  <a:srgbClr val="FFFFFF"/>
                </a:solidFill>
                <a:latin typeface="TT Supermolot Condensed"/>
              </a:rPr>
              <a:t> 2016792</a:t>
            </a:r>
          </a:p>
          <a:p>
            <a:pPr algn="r">
              <a:lnSpc>
                <a:spcPts val="5040"/>
              </a:lnSpc>
              <a:spcBef>
                <a:spcPct val="0"/>
              </a:spcBef>
            </a:pPr>
            <a:r>
              <a:rPr lang="en-US" sz="3600">
                <a:solidFill>
                  <a:srgbClr val="FFFFFF"/>
                </a:solidFill>
                <a:latin typeface="TT Supermolot Condensed"/>
              </a:rPr>
              <a:t>Under the Guidance of </a:t>
            </a:r>
          </a:p>
          <a:p>
            <a:pPr algn="r">
              <a:lnSpc>
                <a:spcPts val="5040"/>
              </a:lnSpc>
              <a:spcBef>
                <a:spcPct val="0"/>
              </a:spcBef>
            </a:pPr>
            <a:r>
              <a:rPr lang="en-US" sz="3600">
                <a:solidFill>
                  <a:srgbClr val="FFFFFF"/>
                </a:solidFill>
                <a:latin typeface="TT Supermolot Condensed"/>
              </a:rPr>
              <a:t> Ms Meenakshi Maindola </a:t>
            </a:r>
          </a:p>
          <a:p>
            <a:pPr algn="r">
              <a:lnSpc>
                <a:spcPts val="5040"/>
              </a:lnSpc>
              <a:spcBef>
                <a:spcPct val="0"/>
              </a:spcBef>
            </a:pPr>
            <a:r>
              <a:rPr lang="en-US" sz="3600">
                <a:solidFill>
                  <a:srgbClr val="FFFFFF"/>
                </a:solidFill>
                <a:latin typeface="TT Supermolot Condensed"/>
              </a:rPr>
              <a:t>Assistant Professor, GEU Dehradun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497070">
            <a:off x="11597406" y="51435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TextBox 4"/>
          <p:cNvSpPr txBox="1"/>
          <p:nvPr/>
        </p:nvSpPr>
        <p:spPr>
          <a:xfrm>
            <a:off x="2966061" y="1171575"/>
            <a:ext cx="4882991" cy="942822"/>
          </a:xfrm>
          <a:prstGeom prst="rect">
            <a:avLst/>
          </a:prstGeom>
        </p:spPr>
        <p:txBody>
          <a:bodyPr lIns="0" tIns="0" rIns="0" bIns="0" rtlCol="0" anchor="t">
            <a:spAutoFit/>
          </a:bodyPr>
          <a:lstStyle/>
          <a:p>
            <a:pPr marL="0" lvl="1" indent="0" algn="ctr">
              <a:lnSpc>
                <a:spcPts val="7010"/>
              </a:lnSpc>
            </a:pPr>
            <a:r>
              <a:rPr lang="en-US" sz="7153">
                <a:solidFill>
                  <a:srgbClr val="FFFFFF"/>
                </a:solidFill>
                <a:latin typeface="TT Supermolot Condensed Bold"/>
              </a:rPr>
              <a:t>Future Scope</a:t>
            </a:r>
          </a:p>
        </p:txBody>
      </p:sp>
      <p:sp>
        <p:nvSpPr>
          <p:cNvPr id="5" name="Freeform 5"/>
          <p:cNvSpPr/>
          <p:nvPr/>
        </p:nvSpPr>
        <p:spPr>
          <a:xfrm rot="-1497070">
            <a:off x="-5942859" y="-557352"/>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6" name="TextBox 6"/>
          <p:cNvSpPr txBox="1"/>
          <p:nvPr/>
        </p:nvSpPr>
        <p:spPr>
          <a:xfrm>
            <a:off x="1028700" y="2401178"/>
            <a:ext cx="8644743" cy="6857122"/>
          </a:xfrm>
          <a:prstGeom prst="rect">
            <a:avLst/>
          </a:prstGeom>
        </p:spPr>
        <p:txBody>
          <a:bodyPr lIns="0" tIns="0" rIns="0" bIns="0" rtlCol="0" anchor="t">
            <a:spAutoFit/>
          </a:bodyPr>
          <a:lstStyle/>
          <a:p>
            <a:pPr>
              <a:lnSpc>
                <a:spcPts val="3039"/>
              </a:lnSpc>
            </a:pPr>
            <a:r>
              <a:rPr lang="en-US" sz="3101">
                <a:solidFill>
                  <a:srgbClr val="FFFFFF"/>
                </a:solidFill>
                <a:latin typeface="TT Supermolot Condensed"/>
              </a:rPr>
              <a:t>1.)  Fine-tuning Models: Fine-tune the pre-trained Transformer models on domain-specific data to improve the quality of the summaries. Involves collecting and annotating a dataset of YouTube transcripts specific to a particular domain and fine-tuning the model.</a:t>
            </a:r>
          </a:p>
          <a:p>
            <a:pPr>
              <a:lnSpc>
                <a:spcPts val="3039"/>
              </a:lnSpc>
            </a:pPr>
            <a:endParaRPr lang="en-US" sz="3101">
              <a:solidFill>
                <a:srgbClr val="FFFFFF"/>
              </a:solidFill>
              <a:latin typeface="TT Supermolot Condensed"/>
            </a:endParaRPr>
          </a:p>
          <a:p>
            <a:pPr>
              <a:lnSpc>
                <a:spcPts val="3039"/>
              </a:lnSpc>
            </a:pPr>
            <a:r>
              <a:rPr lang="en-US" sz="3101">
                <a:solidFill>
                  <a:srgbClr val="FFFFFF"/>
                </a:solidFill>
                <a:latin typeface="TT Supermolot Condensed"/>
              </a:rPr>
              <a:t>2.)  User Feedback and Evaluation: Gather user feedback on the generated summaries to evaluate their quality and usefulness. Use this feedback to iteratively improve the summarization system and make it more aligned with user expectations.</a:t>
            </a:r>
          </a:p>
          <a:p>
            <a:pPr>
              <a:lnSpc>
                <a:spcPts val="3039"/>
              </a:lnSpc>
            </a:pPr>
            <a:endParaRPr lang="en-US" sz="3101">
              <a:solidFill>
                <a:srgbClr val="FFFFFF"/>
              </a:solidFill>
              <a:latin typeface="TT Supermolot Condensed"/>
            </a:endParaRPr>
          </a:p>
          <a:p>
            <a:pPr>
              <a:lnSpc>
                <a:spcPts val="3039"/>
              </a:lnSpc>
            </a:pPr>
            <a:r>
              <a:rPr lang="en-US" sz="3101">
                <a:solidFill>
                  <a:srgbClr val="FFFFFF"/>
                </a:solidFill>
                <a:latin typeface="TT Supermolot Condensed"/>
              </a:rPr>
              <a:t>3.)  Real-time Summarization: Develop a real-time summarization feature that can generate summaries as the video is being played. </a:t>
            </a:r>
          </a:p>
          <a:p>
            <a:pPr>
              <a:lnSpc>
                <a:spcPts val="3039"/>
              </a:lnSpc>
            </a:pPr>
            <a:endParaRPr lang="en-US" sz="3101">
              <a:solidFill>
                <a:srgbClr val="FFFFFF"/>
              </a:solidFill>
              <a:latin typeface="TT Supermolot Condensed"/>
            </a:endParaRPr>
          </a:p>
          <a:p>
            <a:pPr marL="0" lvl="1" indent="0" algn="l">
              <a:lnSpc>
                <a:spcPts val="3039"/>
              </a:lnSpc>
            </a:pPr>
            <a:r>
              <a:rPr lang="en-US" sz="3101">
                <a:solidFill>
                  <a:srgbClr val="FFFFFF"/>
                </a:solidFill>
                <a:latin typeface="TT Supermolot Condensed"/>
              </a:rPr>
              <a:t>4.) Enhanced support with multiple languages</a:t>
            </a:r>
          </a:p>
        </p:txBody>
      </p:sp>
      <p:sp>
        <p:nvSpPr>
          <p:cNvPr id="7" name="Freeform 7"/>
          <p:cNvSpPr/>
          <p:nvPr/>
        </p:nvSpPr>
        <p:spPr>
          <a:xfrm>
            <a:off x="-23728" y="-23728"/>
            <a:ext cx="2104857" cy="2104857"/>
          </a:xfrm>
          <a:custGeom>
            <a:avLst/>
            <a:gdLst/>
            <a:ahLst/>
            <a:cxnLst/>
            <a:rect l="l" t="t" r="r" b="b"/>
            <a:pathLst>
              <a:path w="2104857" h="2104857">
                <a:moveTo>
                  <a:pt x="0" y="0"/>
                </a:moveTo>
                <a:lnTo>
                  <a:pt x="2104856" y="0"/>
                </a:lnTo>
                <a:lnTo>
                  <a:pt x="2104856" y="2104856"/>
                </a:lnTo>
                <a:lnTo>
                  <a:pt x="0" y="2104856"/>
                </a:lnTo>
                <a:lnTo>
                  <a:pt x="0" y="0"/>
                </a:lnTo>
                <a:close/>
              </a:path>
            </a:pathLst>
          </a:custGeom>
          <a:blipFill>
            <a:blip r:embed="rId3"/>
            <a:stretch>
              <a:fillRect/>
            </a:stretch>
          </a:blipFill>
        </p:spPr>
      </p:sp>
      <p:pic>
        <p:nvPicPr>
          <p:cNvPr id="9" name="Picture 8">
            <a:extLst>
              <a:ext uri="{FF2B5EF4-FFF2-40B4-BE49-F238E27FC236}">
                <a16:creationId xmlns:a16="http://schemas.microsoft.com/office/drawing/2014/main" id="{C5284D10-E26F-3DDC-D4A2-A6F65623C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697" y="1481137"/>
            <a:ext cx="6286500" cy="7324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05377" y="664494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05377" y="736738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005377" y="5919646"/>
            <a:ext cx="603509" cy="603509"/>
          </a:xfrm>
          <a:custGeom>
            <a:avLst/>
            <a:gdLst/>
            <a:ahLst/>
            <a:cxnLst/>
            <a:rect l="l" t="t" r="r" b="b"/>
            <a:pathLst>
              <a:path w="603509" h="603509">
                <a:moveTo>
                  <a:pt x="0" y="0"/>
                </a:moveTo>
                <a:lnTo>
                  <a:pt x="603509" y="0"/>
                </a:lnTo>
                <a:lnTo>
                  <a:pt x="603509"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005377" y="8089829"/>
            <a:ext cx="603509" cy="603509"/>
          </a:xfrm>
          <a:custGeom>
            <a:avLst/>
            <a:gdLst/>
            <a:ahLst/>
            <a:cxnLst/>
            <a:rect l="l" t="t" r="r" b="b"/>
            <a:pathLst>
              <a:path w="603509" h="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0" y="0"/>
            <a:ext cx="18288000" cy="10287000"/>
            <a:chOff x="0" y="0"/>
            <a:chExt cx="4816593" cy="2709333"/>
          </a:xfrm>
        </p:grpSpPr>
        <p:sp>
          <p:nvSpPr>
            <p:cNvPr id="7" name="Freeform 7"/>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9" name="Freeform 9"/>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10"/>
            <a:stretch>
              <a:fillRect/>
            </a:stretch>
          </a:blipFill>
        </p:spPr>
      </p:sp>
      <p:sp>
        <p:nvSpPr>
          <p:cNvPr id="10" name="Freeform 10"/>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10"/>
            <a:stretch>
              <a:fillRect/>
            </a:stretch>
          </a:blipFill>
        </p:spPr>
      </p:sp>
      <p:sp>
        <p:nvSpPr>
          <p:cNvPr id="11" name="Freeform 11"/>
          <p:cNvSpPr/>
          <p:nvPr/>
        </p:nvSpPr>
        <p:spPr>
          <a:xfrm rot="-1497070">
            <a:off x="-3597940" y="3815354"/>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1"/>
            <a:stretch>
              <a:fillRect/>
            </a:stretch>
          </a:blipFill>
        </p:spPr>
      </p:sp>
      <p:sp>
        <p:nvSpPr>
          <p:cNvPr id="12" name="TextBox 12"/>
          <p:cNvSpPr txBox="1"/>
          <p:nvPr/>
        </p:nvSpPr>
        <p:spPr>
          <a:xfrm>
            <a:off x="2079146" y="3561034"/>
            <a:ext cx="14129708" cy="2281550"/>
          </a:xfrm>
          <a:prstGeom prst="rect">
            <a:avLst/>
          </a:prstGeom>
        </p:spPr>
        <p:txBody>
          <a:bodyPr lIns="0" tIns="0" rIns="0" bIns="0" rtlCol="0" anchor="t">
            <a:spAutoFit/>
          </a:bodyPr>
          <a:lstStyle/>
          <a:p>
            <a:pPr algn="ctr">
              <a:lnSpc>
                <a:spcPts val="18654"/>
              </a:lnSpc>
            </a:pPr>
            <a:r>
              <a:rPr lang="en-US" sz="13420" spc="429">
                <a:solidFill>
                  <a:srgbClr val="FFFFFF"/>
                </a:solidFill>
                <a:latin typeface="TT Supermolot Condensed Bold"/>
              </a:rPr>
              <a:t>THANK YOU</a:t>
            </a:r>
          </a:p>
        </p:txBody>
      </p:sp>
      <p:sp>
        <p:nvSpPr>
          <p:cNvPr id="13" name="Freeform 13"/>
          <p:cNvSpPr/>
          <p:nvPr/>
        </p:nvSpPr>
        <p:spPr>
          <a:xfrm rot="-1497070">
            <a:off x="11839270" y="-2718409"/>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497070">
            <a:off x="4000500" y="5042892"/>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AutoShape 3"/>
          <p:cNvSpPr/>
          <p:nvPr/>
        </p:nvSpPr>
        <p:spPr>
          <a:xfrm>
            <a:off x="1028700" y="2181991"/>
            <a:ext cx="8889364" cy="0"/>
          </a:xfrm>
          <a:prstGeom prst="line">
            <a:avLst/>
          </a:prstGeom>
          <a:ln w="19050" cap="flat">
            <a:solidFill>
              <a:srgbClr val="AE69F1"/>
            </a:solidFill>
            <a:prstDash val="solid"/>
            <a:headEnd type="none" w="sm" len="sm"/>
            <a:tailEnd type="none" w="sm" len="sm"/>
          </a:ln>
        </p:spPr>
      </p:sp>
      <p:sp>
        <p:nvSpPr>
          <p:cNvPr id="4" name="Freeform 4"/>
          <p:cNvSpPr/>
          <p:nvPr/>
        </p:nvSpPr>
        <p:spPr>
          <a:xfrm>
            <a:off x="10460758" y="0"/>
            <a:ext cx="7827242" cy="10287000"/>
          </a:xfrm>
          <a:custGeom>
            <a:avLst/>
            <a:gdLst/>
            <a:ahLst/>
            <a:cxnLst/>
            <a:rect l="l" t="t" r="r" b="b"/>
            <a:pathLst>
              <a:path w="7827242" h="10287000">
                <a:moveTo>
                  <a:pt x="0" y="0"/>
                </a:moveTo>
                <a:lnTo>
                  <a:pt x="7827242" y="0"/>
                </a:lnTo>
                <a:lnTo>
                  <a:pt x="7827242" y="10287000"/>
                </a:lnTo>
                <a:lnTo>
                  <a:pt x="0" y="10287000"/>
                </a:lnTo>
                <a:lnTo>
                  <a:pt x="0" y="0"/>
                </a:lnTo>
                <a:close/>
              </a:path>
            </a:pathLst>
          </a:custGeom>
          <a:blipFill>
            <a:blip r:embed="rId3"/>
            <a:stretch>
              <a:fillRect l="-16355"/>
            </a:stretch>
          </a:blipFill>
        </p:spPr>
      </p:sp>
      <p:sp>
        <p:nvSpPr>
          <p:cNvPr id="5" name="TextBox 5"/>
          <p:cNvSpPr txBox="1"/>
          <p:nvPr/>
        </p:nvSpPr>
        <p:spPr>
          <a:xfrm>
            <a:off x="1028700" y="1066800"/>
            <a:ext cx="5537622" cy="1115191"/>
          </a:xfrm>
          <a:prstGeom prst="rect">
            <a:avLst/>
          </a:prstGeom>
        </p:spPr>
        <p:txBody>
          <a:bodyPr lIns="0" tIns="0" rIns="0" bIns="0" rtlCol="0" anchor="t">
            <a:spAutoFit/>
          </a:bodyPr>
          <a:lstStyle/>
          <a:p>
            <a:pPr marL="0" lvl="1" indent="0" algn="l">
              <a:lnSpc>
                <a:spcPts val="8664"/>
              </a:lnSpc>
            </a:pPr>
            <a:r>
              <a:rPr lang="en-US" sz="7600" spc="311">
                <a:solidFill>
                  <a:srgbClr val="FFFFFF"/>
                </a:solidFill>
                <a:latin typeface="TT Supermolot Condensed Bold"/>
              </a:rPr>
              <a:t>Tools Used</a:t>
            </a:r>
          </a:p>
        </p:txBody>
      </p:sp>
      <p:sp>
        <p:nvSpPr>
          <p:cNvPr id="6" name="TextBox 6"/>
          <p:cNvSpPr txBox="1"/>
          <p:nvPr/>
        </p:nvSpPr>
        <p:spPr>
          <a:xfrm>
            <a:off x="1028700" y="2501122"/>
            <a:ext cx="8889364" cy="1646972"/>
          </a:xfrm>
          <a:prstGeom prst="rect">
            <a:avLst/>
          </a:prstGeom>
        </p:spPr>
        <p:txBody>
          <a:bodyPr lIns="0" tIns="0" rIns="0" bIns="0" rtlCol="0" anchor="t">
            <a:spAutoFit/>
          </a:bodyPr>
          <a:lstStyle/>
          <a:p>
            <a:pPr>
              <a:lnSpc>
                <a:spcPts val="4381"/>
              </a:lnSpc>
            </a:pPr>
            <a:r>
              <a:rPr lang="en-US" sz="3129">
                <a:solidFill>
                  <a:srgbClr val="FFFFFF"/>
                </a:solidFill>
                <a:latin typeface="TT Supermolot Condensed"/>
              </a:rPr>
              <a:t>1.) Django and Django REST Framework</a:t>
            </a:r>
          </a:p>
          <a:p>
            <a:pPr marL="0" lvl="1" indent="0" algn="l">
              <a:lnSpc>
                <a:spcPts val="4381"/>
              </a:lnSpc>
              <a:spcBef>
                <a:spcPct val="0"/>
              </a:spcBef>
            </a:pPr>
            <a:r>
              <a:rPr lang="en-US" sz="3129">
                <a:solidFill>
                  <a:srgbClr val="FFFFFF"/>
                </a:solidFill>
                <a:latin typeface="TT Supermolot Condensed"/>
              </a:rPr>
              <a:t>The backend is built on top of python's web framework Django.</a:t>
            </a:r>
          </a:p>
        </p:txBody>
      </p:sp>
      <p:sp>
        <p:nvSpPr>
          <p:cNvPr id="7" name="TextBox 7"/>
          <p:cNvSpPr txBox="1"/>
          <p:nvPr/>
        </p:nvSpPr>
        <p:spPr>
          <a:xfrm>
            <a:off x="1028700" y="4291439"/>
            <a:ext cx="8889364" cy="1646972"/>
          </a:xfrm>
          <a:prstGeom prst="rect">
            <a:avLst/>
          </a:prstGeom>
        </p:spPr>
        <p:txBody>
          <a:bodyPr lIns="0" tIns="0" rIns="0" bIns="0" rtlCol="0" anchor="t">
            <a:spAutoFit/>
          </a:bodyPr>
          <a:lstStyle/>
          <a:p>
            <a:pPr>
              <a:lnSpc>
                <a:spcPts val="4381"/>
              </a:lnSpc>
            </a:pPr>
            <a:r>
              <a:rPr lang="en-US" sz="3129">
                <a:solidFill>
                  <a:srgbClr val="FFFFFF"/>
                </a:solidFill>
                <a:latin typeface="TT Supermolot Condensed"/>
              </a:rPr>
              <a:t>2.)  React JS </a:t>
            </a:r>
          </a:p>
          <a:p>
            <a:pPr marL="0" lvl="1" indent="0" algn="l">
              <a:lnSpc>
                <a:spcPts val="4381"/>
              </a:lnSpc>
              <a:spcBef>
                <a:spcPct val="0"/>
              </a:spcBef>
            </a:pPr>
            <a:r>
              <a:rPr lang="en-US" sz="3129">
                <a:solidFill>
                  <a:srgbClr val="FFFFFF"/>
                </a:solidFill>
                <a:latin typeface="TT Supermolot Condensed"/>
              </a:rPr>
              <a:t>The client side is built on top of Javascript's famous Library React </a:t>
            </a:r>
          </a:p>
        </p:txBody>
      </p:sp>
      <p:sp>
        <p:nvSpPr>
          <p:cNvPr id="8" name="TextBox 8"/>
          <p:cNvSpPr txBox="1"/>
          <p:nvPr/>
        </p:nvSpPr>
        <p:spPr>
          <a:xfrm>
            <a:off x="1028700" y="6081286"/>
            <a:ext cx="8889364" cy="1090533"/>
          </a:xfrm>
          <a:prstGeom prst="rect">
            <a:avLst/>
          </a:prstGeom>
        </p:spPr>
        <p:txBody>
          <a:bodyPr lIns="0" tIns="0" rIns="0" bIns="0" rtlCol="0" anchor="t">
            <a:spAutoFit/>
          </a:bodyPr>
          <a:lstStyle/>
          <a:p>
            <a:pPr>
              <a:lnSpc>
                <a:spcPts val="4381"/>
              </a:lnSpc>
            </a:pPr>
            <a:r>
              <a:rPr lang="en-US" sz="3129">
                <a:solidFill>
                  <a:srgbClr val="FFFFFF"/>
                </a:solidFill>
                <a:latin typeface="TT Supermolot Condensed"/>
              </a:rPr>
              <a:t>3.)  Data Manipulation tools and modules</a:t>
            </a:r>
          </a:p>
          <a:p>
            <a:pPr marL="0" lvl="1" indent="0" algn="l">
              <a:lnSpc>
                <a:spcPts val="4381"/>
              </a:lnSpc>
              <a:spcBef>
                <a:spcPct val="0"/>
              </a:spcBef>
            </a:pPr>
            <a:r>
              <a:rPr lang="en-US" sz="3129">
                <a:solidFill>
                  <a:srgbClr val="FFFFFF"/>
                </a:solidFill>
                <a:latin typeface="TT Supermolot Condensed"/>
              </a:rPr>
              <a:t>Tools like : Scipy, NLTK, YoutubeTranscriptAPI</a:t>
            </a:r>
          </a:p>
        </p:txBody>
      </p:sp>
      <p:sp>
        <p:nvSpPr>
          <p:cNvPr id="9" name="TextBox 9"/>
          <p:cNvSpPr txBox="1"/>
          <p:nvPr/>
        </p:nvSpPr>
        <p:spPr>
          <a:xfrm>
            <a:off x="1028700" y="7314694"/>
            <a:ext cx="8889364" cy="1646972"/>
          </a:xfrm>
          <a:prstGeom prst="rect">
            <a:avLst/>
          </a:prstGeom>
        </p:spPr>
        <p:txBody>
          <a:bodyPr lIns="0" tIns="0" rIns="0" bIns="0" rtlCol="0" anchor="t">
            <a:spAutoFit/>
          </a:bodyPr>
          <a:lstStyle/>
          <a:p>
            <a:pPr>
              <a:lnSpc>
                <a:spcPts val="4381"/>
              </a:lnSpc>
            </a:pPr>
            <a:r>
              <a:rPr lang="en-US" sz="3129">
                <a:solidFill>
                  <a:srgbClr val="FFFFFF"/>
                </a:solidFill>
                <a:latin typeface="TT Supermolot Condensed"/>
              </a:rPr>
              <a:t>4.)  DeepLearning Tools for Models</a:t>
            </a:r>
          </a:p>
          <a:p>
            <a:pPr marL="0" lvl="1" indent="0" algn="l">
              <a:lnSpc>
                <a:spcPts val="4381"/>
              </a:lnSpc>
              <a:spcBef>
                <a:spcPct val="0"/>
              </a:spcBef>
            </a:pPr>
            <a:r>
              <a:rPr lang="en-US" sz="3129">
                <a:solidFill>
                  <a:srgbClr val="FFFFFF"/>
                </a:solidFill>
                <a:latin typeface="TT Supermolot Condensed"/>
              </a:rPr>
              <a:t>Tools like : Pytorch, Tensorflow, Deep Multi Lingual Model, Pipelines(Bert), </a:t>
            </a:r>
          </a:p>
        </p:txBody>
      </p:sp>
      <p:sp>
        <p:nvSpPr>
          <p:cNvPr id="10" name="Freeform 10"/>
          <p:cNvSpPr/>
          <p:nvPr/>
        </p:nvSpPr>
        <p:spPr>
          <a:xfrm>
            <a:off x="8355902" y="86659"/>
            <a:ext cx="2104857" cy="2104857"/>
          </a:xfrm>
          <a:custGeom>
            <a:avLst/>
            <a:gdLst/>
            <a:ahLst/>
            <a:cxnLst/>
            <a:rect l="l" t="t" r="r" b="b"/>
            <a:pathLst>
              <a:path w="2104857" h="2104857">
                <a:moveTo>
                  <a:pt x="0" y="0"/>
                </a:moveTo>
                <a:lnTo>
                  <a:pt x="2104856" y="0"/>
                </a:lnTo>
                <a:lnTo>
                  <a:pt x="2104856" y="2104857"/>
                </a:lnTo>
                <a:lnTo>
                  <a:pt x="0" y="2104857"/>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497070">
            <a:off x="7351474" y="51435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rot="-1497070">
            <a:off x="1689709" y="-4948817"/>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1827764" y="1028700"/>
            <a:ext cx="5431536" cy="8229600"/>
          </a:xfrm>
          <a:custGeom>
            <a:avLst/>
            <a:gdLst/>
            <a:ahLst/>
            <a:cxnLst/>
            <a:rect l="l" t="t" r="r" b="b"/>
            <a:pathLst>
              <a:path w="5431536" h="8229600">
                <a:moveTo>
                  <a:pt x="0" y="0"/>
                </a:moveTo>
                <a:lnTo>
                  <a:pt x="5431536" y="0"/>
                </a:lnTo>
                <a:lnTo>
                  <a:pt x="5431536"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1162050"/>
            <a:ext cx="8876488" cy="836056"/>
          </a:xfrm>
          <a:prstGeom prst="rect">
            <a:avLst/>
          </a:prstGeom>
        </p:spPr>
        <p:txBody>
          <a:bodyPr lIns="0" tIns="0" rIns="0" bIns="0" rtlCol="0" anchor="t">
            <a:spAutoFit/>
          </a:bodyPr>
          <a:lstStyle/>
          <a:p>
            <a:pPr marL="0" lvl="1" indent="0" algn="l">
              <a:lnSpc>
                <a:spcPts val="6272"/>
              </a:lnSpc>
            </a:pPr>
            <a:r>
              <a:rPr lang="en-US" sz="6400">
                <a:solidFill>
                  <a:srgbClr val="FFFFFF"/>
                </a:solidFill>
                <a:latin typeface="TT Supermolot Condensed Bold"/>
              </a:rPr>
              <a:t>What is Summarization?</a:t>
            </a:r>
          </a:p>
        </p:txBody>
      </p:sp>
      <p:sp>
        <p:nvSpPr>
          <p:cNvPr id="6" name="TextBox 6"/>
          <p:cNvSpPr txBox="1"/>
          <p:nvPr/>
        </p:nvSpPr>
        <p:spPr>
          <a:xfrm>
            <a:off x="1028700" y="2400501"/>
            <a:ext cx="10124709" cy="1471930"/>
          </a:xfrm>
          <a:prstGeom prst="rect">
            <a:avLst/>
          </a:prstGeom>
        </p:spPr>
        <p:txBody>
          <a:bodyPr lIns="0" tIns="0" rIns="0" bIns="0" rtlCol="0" anchor="t">
            <a:spAutoFit/>
          </a:bodyPr>
          <a:lstStyle/>
          <a:p>
            <a:pPr algn="l">
              <a:lnSpc>
                <a:spcPts val="3919"/>
              </a:lnSpc>
            </a:pPr>
            <a:r>
              <a:rPr lang="en-US" sz="2799">
                <a:solidFill>
                  <a:srgbClr val="FFFFFF"/>
                </a:solidFill>
                <a:latin typeface="TT Supermolot Condensed"/>
              </a:rPr>
              <a:t>Summarizing is condensing a piece of information, such as an article or a book, into a shorter form while retaining the key points and main ideas. It aims to provide a concise overview of the original content.</a:t>
            </a:r>
          </a:p>
        </p:txBody>
      </p:sp>
      <p:sp>
        <p:nvSpPr>
          <p:cNvPr id="7" name="TextBox 7"/>
          <p:cNvSpPr txBox="1"/>
          <p:nvPr/>
        </p:nvSpPr>
        <p:spPr>
          <a:xfrm>
            <a:off x="596721" y="4529801"/>
            <a:ext cx="10556687" cy="49390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FFFFFF"/>
                </a:solidFill>
                <a:latin typeface="TT Supermolot Condensed"/>
              </a:rPr>
              <a:t>Extractive Summarization: It involves selecting and extracting the most important sentences or phrases from the original text to create a summary. The summary consists of pieces of the original content and does not include any new information.</a:t>
            </a:r>
          </a:p>
          <a:p>
            <a:pPr marL="604518" lvl="1" indent="-302259" algn="l">
              <a:lnSpc>
                <a:spcPts val="3919"/>
              </a:lnSpc>
              <a:buFont typeface="Arial"/>
              <a:buChar char="•"/>
            </a:pPr>
            <a:r>
              <a:rPr lang="en-US" sz="2799">
                <a:solidFill>
                  <a:srgbClr val="FFFFFF"/>
                </a:solidFill>
                <a:latin typeface="TT Supermolot Condensed"/>
              </a:rPr>
              <a:t>Abstractive Summarization: This type involves generating a summary that may contain rephrased or paraphrased information from the original text. It goes beyond simple extraction and uses natural language processing techniques to generate a summary that captures the essence of the content while using new phrasing.</a:t>
            </a:r>
          </a:p>
          <a:p>
            <a:pPr algn="l">
              <a:lnSpc>
                <a:spcPts val="3919"/>
              </a:lnSpc>
            </a:pPr>
            <a:endParaRPr lang="en-US" sz="2799">
              <a:solidFill>
                <a:srgbClr val="FFFFFF"/>
              </a:solidFill>
              <a:latin typeface="TT Supermolot Condensed"/>
            </a:endParaRPr>
          </a:p>
        </p:txBody>
      </p:sp>
      <p:sp>
        <p:nvSpPr>
          <p:cNvPr id="8" name="Freeform 8"/>
          <p:cNvSpPr/>
          <p:nvPr/>
        </p:nvSpPr>
        <p:spPr>
          <a:xfrm>
            <a:off x="9455532" y="161039"/>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sp>
        <p:nvSpPr>
          <p:cNvPr id="2" name="Freeform 2"/>
          <p:cNvSpPr/>
          <p:nvPr/>
        </p:nvSpPr>
        <p:spPr>
          <a:xfrm rot="-1497070">
            <a:off x="1183065" y="-41148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grpSp>
        <p:nvGrpSpPr>
          <p:cNvPr id="3" name="Group 3"/>
          <p:cNvGrpSpPr/>
          <p:nvPr/>
        </p:nvGrpSpPr>
        <p:grpSpPr>
          <a:xfrm>
            <a:off x="6326565" y="0"/>
            <a:ext cx="11961435" cy="10287000"/>
            <a:chOff x="0" y="0"/>
            <a:chExt cx="4363564" cy="3752725"/>
          </a:xfrm>
        </p:grpSpPr>
        <p:sp>
          <p:nvSpPr>
            <p:cNvPr id="4" name="Freeform 4"/>
            <p:cNvSpPr/>
            <p:nvPr/>
          </p:nvSpPr>
          <p:spPr>
            <a:xfrm>
              <a:off x="0" y="0"/>
              <a:ext cx="4363564" cy="3752726"/>
            </a:xfrm>
            <a:custGeom>
              <a:avLst/>
              <a:gdLst/>
              <a:ahLst/>
              <a:cxnLst/>
              <a:rect l="l" t="t" r="r" b="b"/>
              <a:pathLst>
                <a:path w="4363564" h="3752726">
                  <a:moveTo>
                    <a:pt x="0" y="0"/>
                  </a:moveTo>
                  <a:lnTo>
                    <a:pt x="4363564" y="0"/>
                  </a:lnTo>
                  <a:lnTo>
                    <a:pt x="4363564" y="3752726"/>
                  </a:lnTo>
                  <a:lnTo>
                    <a:pt x="0" y="3752726"/>
                  </a:lnTo>
                  <a:close/>
                </a:path>
              </a:pathLst>
            </a:custGeom>
            <a:solidFill>
              <a:srgbClr val="000000"/>
            </a:solidFill>
          </p:spPr>
        </p:sp>
      </p:grpSp>
      <p:sp>
        <p:nvSpPr>
          <p:cNvPr id="5" name="Freeform 5"/>
          <p:cNvSpPr/>
          <p:nvPr/>
        </p:nvSpPr>
        <p:spPr>
          <a:xfrm>
            <a:off x="2036886" y="1028700"/>
            <a:ext cx="4289679" cy="8229600"/>
          </a:xfrm>
          <a:custGeom>
            <a:avLst/>
            <a:gdLst/>
            <a:ahLst/>
            <a:cxnLst/>
            <a:rect l="l" t="t" r="r" b="b"/>
            <a:pathLst>
              <a:path w="4289679" h="8229600">
                <a:moveTo>
                  <a:pt x="0" y="0"/>
                </a:moveTo>
                <a:lnTo>
                  <a:pt x="4289679" y="0"/>
                </a:lnTo>
                <a:lnTo>
                  <a:pt x="4289679"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0" y="2563368"/>
            <a:ext cx="6326565" cy="1069254"/>
          </a:xfrm>
          <a:custGeom>
            <a:avLst/>
            <a:gdLst/>
            <a:ahLst/>
            <a:cxnLst/>
            <a:rect l="l" t="t" r="r" b="b"/>
            <a:pathLst>
              <a:path w="6326565" h="1069254">
                <a:moveTo>
                  <a:pt x="0" y="0"/>
                </a:moveTo>
                <a:lnTo>
                  <a:pt x="6326565" y="0"/>
                </a:lnTo>
                <a:lnTo>
                  <a:pt x="6326565" y="1069255"/>
                </a:lnTo>
                <a:lnTo>
                  <a:pt x="0" y="1069255"/>
                </a:lnTo>
                <a:lnTo>
                  <a:pt x="0" y="0"/>
                </a:lnTo>
                <a:close/>
              </a:path>
            </a:pathLst>
          </a:custGeom>
          <a:blipFill>
            <a:blip r:embed="rId5"/>
            <a:stretch>
              <a:fillRect l="-2725" r="-3179"/>
            </a:stretch>
          </a:blipFill>
        </p:spPr>
      </p:sp>
      <p:sp>
        <p:nvSpPr>
          <p:cNvPr id="7" name="Freeform 7"/>
          <p:cNvSpPr/>
          <p:nvPr/>
        </p:nvSpPr>
        <p:spPr>
          <a:xfrm>
            <a:off x="0" y="3613573"/>
            <a:ext cx="6326565" cy="852937"/>
          </a:xfrm>
          <a:custGeom>
            <a:avLst/>
            <a:gdLst/>
            <a:ahLst/>
            <a:cxnLst/>
            <a:rect l="l" t="t" r="r" b="b"/>
            <a:pathLst>
              <a:path w="6326565" h="852937">
                <a:moveTo>
                  <a:pt x="0" y="0"/>
                </a:moveTo>
                <a:lnTo>
                  <a:pt x="6326565" y="0"/>
                </a:lnTo>
                <a:lnTo>
                  <a:pt x="6326565" y="852936"/>
                </a:lnTo>
                <a:lnTo>
                  <a:pt x="0" y="852936"/>
                </a:lnTo>
                <a:lnTo>
                  <a:pt x="0" y="0"/>
                </a:lnTo>
                <a:close/>
              </a:path>
            </a:pathLst>
          </a:custGeom>
          <a:blipFill>
            <a:blip r:embed="rId6"/>
            <a:stretch>
              <a:fillRect/>
            </a:stretch>
          </a:blipFill>
        </p:spPr>
      </p:sp>
      <p:sp>
        <p:nvSpPr>
          <p:cNvPr id="8" name="Freeform 8"/>
          <p:cNvSpPr/>
          <p:nvPr/>
        </p:nvSpPr>
        <p:spPr>
          <a:xfrm>
            <a:off x="0" y="5677035"/>
            <a:ext cx="6326565" cy="1212670"/>
          </a:xfrm>
          <a:custGeom>
            <a:avLst/>
            <a:gdLst/>
            <a:ahLst/>
            <a:cxnLst/>
            <a:rect l="l" t="t" r="r" b="b"/>
            <a:pathLst>
              <a:path w="6326565" h="1212670">
                <a:moveTo>
                  <a:pt x="0" y="0"/>
                </a:moveTo>
                <a:lnTo>
                  <a:pt x="6326565" y="0"/>
                </a:lnTo>
                <a:lnTo>
                  <a:pt x="6326565" y="1212670"/>
                </a:lnTo>
                <a:lnTo>
                  <a:pt x="0" y="1212670"/>
                </a:lnTo>
                <a:lnTo>
                  <a:pt x="0" y="0"/>
                </a:lnTo>
                <a:close/>
              </a:path>
            </a:pathLst>
          </a:custGeom>
          <a:blipFill>
            <a:blip r:embed="rId7"/>
            <a:stretch>
              <a:fillRect/>
            </a:stretch>
          </a:blipFill>
        </p:spPr>
      </p:sp>
      <p:sp>
        <p:nvSpPr>
          <p:cNvPr id="9" name="Freeform 9"/>
          <p:cNvSpPr/>
          <p:nvPr/>
        </p:nvSpPr>
        <p:spPr>
          <a:xfrm>
            <a:off x="0" y="4447459"/>
            <a:ext cx="6326565" cy="1239101"/>
          </a:xfrm>
          <a:custGeom>
            <a:avLst/>
            <a:gdLst/>
            <a:ahLst/>
            <a:cxnLst/>
            <a:rect l="l" t="t" r="r" b="b"/>
            <a:pathLst>
              <a:path w="6326565" h="1239101">
                <a:moveTo>
                  <a:pt x="0" y="0"/>
                </a:moveTo>
                <a:lnTo>
                  <a:pt x="6326565" y="0"/>
                </a:lnTo>
                <a:lnTo>
                  <a:pt x="6326565" y="1239101"/>
                </a:lnTo>
                <a:lnTo>
                  <a:pt x="0" y="1239101"/>
                </a:lnTo>
                <a:lnTo>
                  <a:pt x="0" y="0"/>
                </a:lnTo>
                <a:close/>
              </a:path>
            </a:pathLst>
          </a:custGeom>
          <a:blipFill>
            <a:blip r:embed="rId8"/>
            <a:stretch>
              <a:fillRect/>
            </a:stretch>
          </a:blipFill>
        </p:spPr>
      </p:sp>
      <p:sp>
        <p:nvSpPr>
          <p:cNvPr id="10" name="AutoShape 10"/>
          <p:cNvSpPr/>
          <p:nvPr/>
        </p:nvSpPr>
        <p:spPr>
          <a:xfrm>
            <a:off x="7535264" y="1976251"/>
            <a:ext cx="9724036" cy="9525"/>
          </a:xfrm>
          <a:prstGeom prst="line">
            <a:avLst/>
          </a:prstGeom>
          <a:ln w="19050" cap="flat">
            <a:solidFill>
              <a:srgbClr val="AE69F1"/>
            </a:solidFill>
            <a:prstDash val="solid"/>
            <a:headEnd type="none" w="sm" len="sm"/>
            <a:tailEnd type="none" w="sm" len="sm"/>
          </a:ln>
        </p:spPr>
      </p:sp>
      <p:sp>
        <p:nvSpPr>
          <p:cNvPr id="11" name="Freeform 11"/>
          <p:cNvSpPr/>
          <p:nvPr/>
        </p:nvSpPr>
        <p:spPr>
          <a:xfrm rot="-1497070">
            <a:off x="13350629" y="3038643"/>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12" name="TextBox 12"/>
          <p:cNvSpPr txBox="1"/>
          <p:nvPr/>
        </p:nvSpPr>
        <p:spPr>
          <a:xfrm>
            <a:off x="7766717" y="2553843"/>
            <a:ext cx="9483266" cy="6704457"/>
          </a:xfrm>
          <a:prstGeom prst="rect">
            <a:avLst/>
          </a:prstGeom>
        </p:spPr>
        <p:txBody>
          <a:bodyPr lIns="0" tIns="0" rIns="0" bIns="0" rtlCol="0" anchor="t">
            <a:spAutoFit/>
          </a:bodyPr>
          <a:lstStyle/>
          <a:p>
            <a:pPr>
              <a:lnSpc>
                <a:spcPts val="4103"/>
              </a:lnSpc>
            </a:pPr>
            <a:r>
              <a:rPr lang="en-US" sz="3599">
                <a:solidFill>
                  <a:srgbClr val="FFFFFF"/>
                </a:solidFill>
                <a:latin typeface="TT Supermolot Condensed"/>
              </a:rPr>
              <a:t>Extractive summarization using TF-IDF (Term Frequency-Inverse Document Frequency) involves the following steps:</a:t>
            </a:r>
          </a:p>
          <a:p>
            <a:pPr marL="777234" lvl="1" indent="-388617">
              <a:lnSpc>
                <a:spcPts val="4103"/>
              </a:lnSpc>
              <a:buFont typeface="Arial"/>
              <a:buChar char="•"/>
            </a:pPr>
            <a:r>
              <a:rPr lang="en-US" sz="3599">
                <a:solidFill>
                  <a:srgbClr val="FFFFFF"/>
                </a:solidFill>
                <a:latin typeface="TT Supermolot Condensed"/>
              </a:rPr>
              <a:t>Calculating the importance score of each word based on its frequency in the document and rarity in the entire corpus.</a:t>
            </a:r>
          </a:p>
          <a:p>
            <a:pPr marL="777234" lvl="1" indent="-388617">
              <a:lnSpc>
                <a:spcPts val="4103"/>
              </a:lnSpc>
              <a:buFont typeface="Arial"/>
              <a:buChar char="•"/>
            </a:pPr>
            <a:r>
              <a:rPr lang="en-US" sz="3599">
                <a:solidFill>
                  <a:srgbClr val="FFFFFF"/>
                </a:solidFill>
                <a:latin typeface="TT Supermolot Condensed"/>
              </a:rPr>
              <a:t>Identifying the most important sentences based on the cumulative importance scores of the words they contain.</a:t>
            </a:r>
          </a:p>
          <a:p>
            <a:pPr marL="777234" lvl="1" indent="-388617">
              <a:lnSpc>
                <a:spcPts val="4103"/>
              </a:lnSpc>
              <a:buFont typeface="Arial"/>
              <a:buChar char="•"/>
            </a:pPr>
            <a:r>
              <a:rPr lang="en-US" sz="3599">
                <a:solidFill>
                  <a:srgbClr val="FFFFFF"/>
                </a:solidFill>
                <a:latin typeface="TT Supermolot Condensed"/>
              </a:rPr>
              <a:t>Selecting the top-ranking sentences to form the extractive summary.</a:t>
            </a:r>
          </a:p>
          <a:p>
            <a:pPr>
              <a:lnSpc>
                <a:spcPts val="4103"/>
              </a:lnSpc>
            </a:pPr>
            <a:endParaRPr lang="en-US" sz="3599">
              <a:solidFill>
                <a:srgbClr val="FFFFFF"/>
              </a:solidFill>
              <a:latin typeface="TT Supermolot Condensed"/>
            </a:endParaRPr>
          </a:p>
          <a:p>
            <a:pPr marL="0" lvl="1" indent="0">
              <a:lnSpc>
                <a:spcPts val="4103"/>
              </a:lnSpc>
            </a:pPr>
            <a:endParaRPr lang="en-US" sz="3599">
              <a:solidFill>
                <a:srgbClr val="FFFFFF"/>
              </a:solidFill>
              <a:latin typeface="TT Supermolot Condensed"/>
            </a:endParaRPr>
          </a:p>
        </p:txBody>
      </p:sp>
      <p:sp>
        <p:nvSpPr>
          <p:cNvPr id="13" name="TextBox 13"/>
          <p:cNvSpPr txBox="1"/>
          <p:nvPr/>
        </p:nvSpPr>
        <p:spPr>
          <a:xfrm>
            <a:off x="7535264" y="1057275"/>
            <a:ext cx="9714719" cy="823726"/>
          </a:xfrm>
          <a:prstGeom prst="rect">
            <a:avLst/>
          </a:prstGeom>
        </p:spPr>
        <p:txBody>
          <a:bodyPr lIns="0" tIns="0" rIns="0" bIns="0" rtlCol="0" anchor="t">
            <a:spAutoFit/>
          </a:bodyPr>
          <a:lstStyle/>
          <a:p>
            <a:pPr marL="0" lvl="1" indent="0" algn="r">
              <a:lnSpc>
                <a:spcPts val="6384"/>
              </a:lnSpc>
            </a:pPr>
            <a:r>
              <a:rPr lang="en-US" sz="5600">
                <a:solidFill>
                  <a:srgbClr val="FFFFFF"/>
                </a:solidFill>
                <a:latin typeface="TT Supermolot Condensed Bold"/>
              </a:rPr>
              <a:t>Extractive Summarization TF-IDF</a:t>
            </a:r>
          </a:p>
        </p:txBody>
      </p:sp>
      <p:sp>
        <p:nvSpPr>
          <p:cNvPr id="14" name="Freeform 14"/>
          <p:cNvSpPr/>
          <p:nvPr/>
        </p:nvSpPr>
        <p:spPr>
          <a:xfrm>
            <a:off x="6482826" y="8182143"/>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9"/>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65179" cy="10287000"/>
            <a:chOff x="0" y="0"/>
            <a:chExt cx="3744765" cy="3752725"/>
          </a:xfrm>
        </p:grpSpPr>
        <p:sp>
          <p:nvSpPr>
            <p:cNvPr id="3" name="Freeform 3"/>
            <p:cNvSpPr/>
            <p:nvPr/>
          </p:nvSpPr>
          <p:spPr>
            <a:xfrm>
              <a:off x="0" y="0"/>
              <a:ext cx="3744765" cy="3752726"/>
            </a:xfrm>
            <a:custGeom>
              <a:avLst/>
              <a:gdLst/>
              <a:ahLst/>
              <a:cxnLst/>
              <a:rect l="l" t="t" r="r" b="b"/>
              <a:pathLst>
                <a:path w="3744765" h="3752726">
                  <a:moveTo>
                    <a:pt x="0" y="0"/>
                  </a:moveTo>
                  <a:lnTo>
                    <a:pt x="3744765" y="0"/>
                  </a:lnTo>
                  <a:lnTo>
                    <a:pt x="3744765" y="3752726"/>
                  </a:lnTo>
                  <a:lnTo>
                    <a:pt x="0" y="3752726"/>
                  </a:lnTo>
                  <a:close/>
                </a:path>
              </a:pathLst>
            </a:custGeom>
            <a:solidFill>
              <a:srgbClr val="000000"/>
            </a:solidFill>
          </p:spPr>
        </p:sp>
      </p:grpSp>
      <p:sp>
        <p:nvSpPr>
          <p:cNvPr id="4" name="Freeform 4"/>
          <p:cNvSpPr/>
          <p:nvPr/>
        </p:nvSpPr>
        <p:spPr>
          <a:xfrm>
            <a:off x="10265179" y="0"/>
            <a:ext cx="8055348" cy="10287000"/>
          </a:xfrm>
          <a:custGeom>
            <a:avLst/>
            <a:gdLst/>
            <a:ahLst/>
            <a:cxnLst/>
            <a:rect l="l" t="t" r="r" b="b"/>
            <a:pathLst>
              <a:path w="8055348" h="10287000">
                <a:moveTo>
                  <a:pt x="0" y="0"/>
                </a:moveTo>
                <a:lnTo>
                  <a:pt x="8055348" y="0"/>
                </a:lnTo>
                <a:lnTo>
                  <a:pt x="8055348" y="10287000"/>
                </a:lnTo>
                <a:lnTo>
                  <a:pt x="0" y="10287000"/>
                </a:lnTo>
                <a:lnTo>
                  <a:pt x="0" y="0"/>
                </a:lnTo>
                <a:close/>
              </a:path>
            </a:pathLst>
          </a:custGeom>
          <a:blipFill>
            <a:blip r:embed="rId2"/>
            <a:stretch>
              <a:fillRect l="-6880" r="-107830"/>
            </a:stretch>
          </a:blipFill>
        </p:spPr>
      </p:sp>
      <p:sp>
        <p:nvSpPr>
          <p:cNvPr id="5" name="Freeform 5"/>
          <p:cNvSpPr/>
          <p:nvPr/>
        </p:nvSpPr>
        <p:spPr>
          <a:xfrm rot="-1497070">
            <a:off x="-4562713" y="-3688651"/>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6" name="TextBox 6"/>
          <p:cNvSpPr txBox="1"/>
          <p:nvPr/>
        </p:nvSpPr>
        <p:spPr>
          <a:xfrm>
            <a:off x="1028700" y="1057275"/>
            <a:ext cx="7972246" cy="823722"/>
          </a:xfrm>
          <a:prstGeom prst="rect">
            <a:avLst/>
          </a:prstGeom>
        </p:spPr>
        <p:txBody>
          <a:bodyPr lIns="0" tIns="0" rIns="0" bIns="0" rtlCol="0" anchor="t">
            <a:spAutoFit/>
          </a:bodyPr>
          <a:lstStyle/>
          <a:p>
            <a:pPr marL="0" lvl="1" indent="0" algn="l">
              <a:lnSpc>
                <a:spcPts val="6384"/>
              </a:lnSpc>
            </a:pPr>
            <a:r>
              <a:rPr lang="en-US" sz="5600">
                <a:solidFill>
                  <a:srgbClr val="FFFFFF"/>
                </a:solidFill>
                <a:latin typeface="TT Supermolot Condensed Bold"/>
              </a:rPr>
              <a:t>Abstractive Summariztion</a:t>
            </a:r>
          </a:p>
        </p:txBody>
      </p:sp>
      <p:sp>
        <p:nvSpPr>
          <p:cNvPr id="7" name="AutoShape 7"/>
          <p:cNvSpPr/>
          <p:nvPr/>
        </p:nvSpPr>
        <p:spPr>
          <a:xfrm>
            <a:off x="914400" y="2109597"/>
            <a:ext cx="8229600" cy="6901"/>
          </a:xfrm>
          <a:prstGeom prst="line">
            <a:avLst/>
          </a:prstGeom>
          <a:ln w="19050" cap="flat">
            <a:solidFill>
              <a:srgbClr val="AE69F1"/>
            </a:solidFill>
            <a:prstDash val="solid"/>
            <a:headEnd type="none" w="sm" len="sm"/>
            <a:tailEnd type="none" w="sm" len="sm"/>
          </a:ln>
        </p:spPr>
      </p:sp>
      <p:sp>
        <p:nvSpPr>
          <p:cNvPr id="8" name="TextBox 8"/>
          <p:cNvSpPr txBox="1"/>
          <p:nvPr/>
        </p:nvSpPr>
        <p:spPr>
          <a:xfrm>
            <a:off x="1028700" y="2739199"/>
            <a:ext cx="8115308" cy="6190107"/>
          </a:xfrm>
          <a:prstGeom prst="rect">
            <a:avLst/>
          </a:prstGeom>
        </p:spPr>
        <p:txBody>
          <a:bodyPr lIns="0" tIns="0" rIns="0" bIns="0" rtlCol="0" anchor="t">
            <a:spAutoFit/>
          </a:bodyPr>
          <a:lstStyle/>
          <a:p>
            <a:pPr>
              <a:lnSpc>
                <a:spcPts val="4103"/>
              </a:lnSpc>
            </a:pPr>
            <a:r>
              <a:rPr lang="en-US" sz="3599">
                <a:solidFill>
                  <a:srgbClr val="FFFFFF"/>
                </a:solidFill>
                <a:latin typeface="TT Supermolot Condensed"/>
              </a:rPr>
              <a:t>Abstractive summarization with BERT (Bidirectional Encoder Representations from Transformers) involves the following steps:</a:t>
            </a:r>
          </a:p>
          <a:p>
            <a:pPr marL="777234" lvl="1" indent="-388617">
              <a:lnSpc>
                <a:spcPts val="4103"/>
              </a:lnSpc>
              <a:buFont typeface="Arial"/>
              <a:buChar char="•"/>
            </a:pPr>
            <a:r>
              <a:rPr lang="en-US" sz="3599">
                <a:solidFill>
                  <a:srgbClr val="FFFFFF"/>
                </a:solidFill>
                <a:latin typeface="TT Supermolot Condensed"/>
              </a:rPr>
              <a:t>Fine-tuning a pre-trained BERT model on a summarization task.</a:t>
            </a:r>
          </a:p>
          <a:p>
            <a:pPr marL="777234" lvl="1" indent="-388617">
              <a:lnSpc>
                <a:spcPts val="4103"/>
              </a:lnSpc>
              <a:buFont typeface="Arial"/>
              <a:buChar char="•"/>
            </a:pPr>
            <a:r>
              <a:rPr lang="en-US" sz="3599">
                <a:solidFill>
                  <a:srgbClr val="FFFFFF"/>
                </a:solidFill>
                <a:latin typeface="TT Supermolot Condensed"/>
              </a:rPr>
              <a:t>Encoding the input text using BERT to capture contextual information.</a:t>
            </a:r>
          </a:p>
          <a:p>
            <a:pPr marL="777234" lvl="1" indent="-388617">
              <a:lnSpc>
                <a:spcPts val="4103"/>
              </a:lnSpc>
              <a:buFont typeface="Arial"/>
              <a:buChar char="•"/>
            </a:pPr>
            <a:r>
              <a:rPr lang="en-US" sz="3599">
                <a:solidFill>
                  <a:srgbClr val="FFFFFF"/>
                </a:solidFill>
                <a:latin typeface="TT Supermolot Condensed"/>
              </a:rPr>
              <a:t>Decoding the encoded representation to generate a summary by predicting the most relevant words and phrases.</a:t>
            </a:r>
          </a:p>
          <a:p>
            <a:pPr marL="0" lvl="1" indent="0">
              <a:lnSpc>
                <a:spcPts val="4103"/>
              </a:lnSpc>
            </a:pPr>
            <a:endParaRPr lang="en-US" sz="3599">
              <a:solidFill>
                <a:srgbClr val="FFFFFF"/>
              </a:solidFill>
              <a:latin typeface="TT Supermolot Condensed"/>
            </a:endParaRPr>
          </a:p>
        </p:txBody>
      </p:sp>
      <p:sp>
        <p:nvSpPr>
          <p:cNvPr id="9" name="Freeform 9"/>
          <p:cNvSpPr/>
          <p:nvPr/>
        </p:nvSpPr>
        <p:spPr>
          <a:xfrm>
            <a:off x="8160322" y="8205872"/>
            <a:ext cx="2104857" cy="2104857"/>
          </a:xfrm>
          <a:custGeom>
            <a:avLst/>
            <a:gdLst/>
            <a:ahLst/>
            <a:cxnLst/>
            <a:rect l="l" t="t" r="r" b="b"/>
            <a:pathLst>
              <a:path w="2104857" h="2104857">
                <a:moveTo>
                  <a:pt x="0" y="0"/>
                </a:moveTo>
                <a:lnTo>
                  <a:pt x="2104857" y="0"/>
                </a:lnTo>
                <a:lnTo>
                  <a:pt x="2104857" y="2104856"/>
                </a:lnTo>
                <a:lnTo>
                  <a:pt x="0" y="2104856"/>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sp>
        <p:nvSpPr>
          <p:cNvPr id="2" name="Freeform 2"/>
          <p:cNvSpPr/>
          <p:nvPr/>
        </p:nvSpPr>
        <p:spPr>
          <a:xfrm>
            <a:off x="0" y="0"/>
            <a:ext cx="10468522" cy="10287000"/>
          </a:xfrm>
          <a:custGeom>
            <a:avLst/>
            <a:gdLst/>
            <a:ahLst/>
            <a:cxnLst/>
            <a:rect l="l" t="t" r="r" b="b"/>
            <a:pathLst>
              <a:path w="10468522" h="10287000">
                <a:moveTo>
                  <a:pt x="0" y="0"/>
                </a:moveTo>
                <a:lnTo>
                  <a:pt x="10468522" y="0"/>
                </a:lnTo>
                <a:lnTo>
                  <a:pt x="10468522" y="10287000"/>
                </a:lnTo>
                <a:lnTo>
                  <a:pt x="0" y="10287000"/>
                </a:lnTo>
                <a:lnTo>
                  <a:pt x="0" y="0"/>
                </a:lnTo>
                <a:close/>
              </a:path>
            </a:pathLst>
          </a:custGeom>
          <a:blipFill>
            <a:blip r:embed="rId2"/>
            <a:stretch>
              <a:fillRect l="-1633" r="-2099"/>
            </a:stretch>
          </a:blipFill>
        </p:spPr>
      </p:sp>
      <p:sp>
        <p:nvSpPr>
          <p:cNvPr id="3" name="Freeform 3"/>
          <p:cNvSpPr/>
          <p:nvPr/>
        </p:nvSpPr>
        <p:spPr>
          <a:xfrm>
            <a:off x="13463397" y="1028700"/>
            <a:ext cx="3795903" cy="8229600"/>
          </a:xfrm>
          <a:custGeom>
            <a:avLst/>
            <a:gdLst/>
            <a:ahLst/>
            <a:cxnLst/>
            <a:rect l="l" t="t" r="r" b="b"/>
            <a:pathLst>
              <a:path w="3795903" h="8229600">
                <a:moveTo>
                  <a:pt x="0" y="0"/>
                </a:moveTo>
                <a:lnTo>
                  <a:pt x="3795903" y="0"/>
                </a:lnTo>
                <a:lnTo>
                  <a:pt x="3795903"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985236" y="1028700"/>
            <a:ext cx="3795903" cy="8229600"/>
          </a:xfrm>
          <a:custGeom>
            <a:avLst/>
            <a:gdLst/>
            <a:ahLst/>
            <a:cxnLst/>
            <a:rect l="l" t="t" r="r" b="b"/>
            <a:pathLst>
              <a:path w="3795903" h="8229600">
                <a:moveTo>
                  <a:pt x="0" y="0"/>
                </a:moveTo>
                <a:lnTo>
                  <a:pt x="3795903" y="0"/>
                </a:lnTo>
                <a:lnTo>
                  <a:pt x="3795903"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468522" y="1213002"/>
            <a:ext cx="3795903" cy="8229600"/>
          </a:xfrm>
          <a:custGeom>
            <a:avLst/>
            <a:gdLst/>
            <a:ahLst/>
            <a:cxnLst/>
            <a:rect l="l" t="t" r="r" b="b"/>
            <a:pathLst>
              <a:path w="3795903" h="8229600">
                <a:moveTo>
                  <a:pt x="0" y="0"/>
                </a:moveTo>
                <a:lnTo>
                  <a:pt x="3795903" y="0"/>
                </a:lnTo>
                <a:lnTo>
                  <a:pt x="3795903"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152899" y="4387977"/>
            <a:ext cx="6401676" cy="1577721"/>
          </a:xfrm>
          <a:prstGeom prst="rect">
            <a:avLst/>
          </a:prstGeom>
        </p:spPr>
        <p:txBody>
          <a:bodyPr lIns="0" tIns="0" rIns="0" bIns="0" rtlCol="0" anchor="t">
            <a:spAutoFit/>
          </a:bodyPr>
          <a:lstStyle/>
          <a:p>
            <a:pPr marL="0" lvl="1" indent="0" algn="ctr">
              <a:lnSpc>
                <a:spcPts val="12311"/>
              </a:lnSpc>
            </a:pPr>
            <a:r>
              <a:rPr lang="en-US" sz="10800">
                <a:solidFill>
                  <a:srgbClr val="FFFFFF"/>
                </a:solidFill>
                <a:latin typeface="TT Supermolot Condensed Bold"/>
              </a:rPr>
              <a:t>Flow Chart </a:t>
            </a:r>
          </a:p>
        </p:txBody>
      </p:sp>
      <p:sp>
        <p:nvSpPr>
          <p:cNvPr id="7" name="Freeform 7"/>
          <p:cNvSpPr/>
          <p:nvPr/>
        </p:nvSpPr>
        <p:spPr>
          <a:xfrm>
            <a:off x="0" y="0"/>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741636" y="2440686"/>
            <a:ext cx="9517664" cy="0"/>
          </a:xfrm>
          <a:prstGeom prst="line">
            <a:avLst/>
          </a:prstGeom>
          <a:ln w="19050" cap="flat">
            <a:solidFill>
              <a:srgbClr val="AE69F1"/>
            </a:solidFill>
            <a:prstDash val="solid"/>
            <a:headEnd type="none" w="sm" len="sm"/>
            <a:tailEnd type="none" w="sm" len="sm"/>
          </a:ln>
        </p:spPr>
      </p:sp>
      <p:sp>
        <p:nvSpPr>
          <p:cNvPr id="3" name="Freeform 3"/>
          <p:cNvSpPr/>
          <p:nvPr/>
        </p:nvSpPr>
        <p:spPr>
          <a:xfrm rot="-1497070">
            <a:off x="13623579" y="-4512961"/>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TextBox 4"/>
          <p:cNvSpPr txBox="1"/>
          <p:nvPr/>
        </p:nvSpPr>
        <p:spPr>
          <a:xfrm>
            <a:off x="8462352" y="1085850"/>
            <a:ext cx="8796948" cy="1126236"/>
          </a:xfrm>
          <a:prstGeom prst="rect">
            <a:avLst/>
          </a:prstGeom>
        </p:spPr>
        <p:txBody>
          <a:bodyPr lIns="0" tIns="0" rIns="0" bIns="0" rtlCol="0" anchor="t">
            <a:spAutoFit/>
          </a:bodyPr>
          <a:lstStyle/>
          <a:p>
            <a:pPr marL="0" lvl="1" indent="0" algn="r">
              <a:lnSpc>
                <a:spcPts val="8891"/>
              </a:lnSpc>
            </a:pPr>
            <a:r>
              <a:rPr lang="en-US" sz="7800">
                <a:solidFill>
                  <a:srgbClr val="FFFFFF"/>
                </a:solidFill>
                <a:latin typeface="TT Supermolot Condensed Bold"/>
              </a:rPr>
              <a:t>API Endpoints</a:t>
            </a:r>
          </a:p>
        </p:txBody>
      </p:sp>
      <p:grpSp>
        <p:nvGrpSpPr>
          <p:cNvPr id="5" name="Group 5"/>
          <p:cNvGrpSpPr/>
          <p:nvPr/>
        </p:nvGrpSpPr>
        <p:grpSpPr>
          <a:xfrm>
            <a:off x="0" y="0"/>
            <a:ext cx="7297440" cy="10287000"/>
            <a:chOff x="0" y="0"/>
            <a:chExt cx="9729920" cy="13716000"/>
          </a:xfrm>
        </p:grpSpPr>
        <p:pic>
          <p:nvPicPr>
            <p:cNvPr id="6" name="Picture 6"/>
            <p:cNvPicPr>
              <a:picLocks noChangeAspect="1"/>
            </p:cNvPicPr>
            <p:nvPr/>
          </p:nvPicPr>
          <p:blipFill>
            <a:blip r:embed="rId3"/>
            <a:srcRect l="2707" r="2707"/>
            <a:stretch>
              <a:fillRect/>
            </a:stretch>
          </p:blipFill>
          <p:spPr>
            <a:xfrm flipH="1">
              <a:off x="0" y="0"/>
              <a:ext cx="9729920" cy="13716000"/>
            </a:xfrm>
            <a:prstGeom prst="rect">
              <a:avLst/>
            </a:prstGeom>
          </p:spPr>
        </p:pic>
      </p:grpSp>
      <p:sp>
        <p:nvSpPr>
          <p:cNvPr id="7" name="TextBox 7"/>
          <p:cNvSpPr txBox="1"/>
          <p:nvPr/>
        </p:nvSpPr>
        <p:spPr>
          <a:xfrm>
            <a:off x="7741636" y="2833370"/>
            <a:ext cx="9517664" cy="6424930"/>
          </a:xfrm>
          <a:prstGeom prst="rect">
            <a:avLst/>
          </a:prstGeom>
        </p:spPr>
        <p:txBody>
          <a:bodyPr lIns="0" tIns="0" rIns="0" bIns="0" rtlCol="0" anchor="t">
            <a:spAutoFit/>
          </a:bodyPr>
          <a:lstStyle/>
          <a:p>
            <a:pPr algn="r">
              <a:lnSpc>
                <a:spcPts val="3919"/>
              </a:lnSpc>
              <a:spcBef>
                <a:spcPct val="0"/>
              </a:spcBef>
            </a:pPr>
            <a:r>
              <a:rPr lang="en-US" sz="2799">
                <a:solidFill>
                  <a:srgbClr val="FFFFFF"/>
                </a:solidFill>
                <a:latin typeface="TT Supermolot Condensed"/>
              </a:rPr>
              <a:t>/api/getLanguages/ (POST)</a:t>
            </a:r>
          </a:p>
          <a:p>
            <a:pPr algn="r">
              <a:lnSpc>
                <a:spcPts val="3919"/>
              </a:lnSpc>
              <a:spcBef>
                <a:spcPct val="0"/>
              </a:spcBef>
            </a:pPr>
            <a:r>
              <a:rPr lang="en-US" sz="2799">
                <a:solidFill>
                  <a:srgbClr val="FFFFFF"/>
                </a:solidFill>
                <a:latin typeface="TT Supermolot Condensed"/>
              </a:rPr>
              <a:t> Sends the language of different transcripts</a:t>
            </a:r>
          </a:p>
          <a:p>
            <a:pPr algn="r">
              <a:lnSpc>
                <a:spcPts val="3919"/>
              </a:lnSpc>
              <a:spcBef>
                <a:spcPct val="0"/>
              </a:spcBef>
            </a:pPr>
            <a:endParaRPr lang="en-US" sz="2799">
              <a:solidFill>
                <a:srgbClr val="FFFFFF"/>
              </a:solidFill>
              <a:latin typeface="TT Supermolot Condensed"/>
            </a:endParaRPr>
          </a:p>
          <a:p>
            <a:pPr algn="r">
              <a:lnSpc>
                <a:spcPts val="3919"/>
              </a:lnSpc>
              <a:spcBef>
                <a:spcPct val="0"/>
              </a:spcBef>
            </a:pPr>
            <a:r>
              <a:rPr lang="en-US" sz="2799">
                <a:solidFill>
                  <a:srgbClr val="FFFFFF"/>
                </a:solidFill>
                <a:latin typeface="TT Supermolot Condensed"/>
              </a:rPr>
              <a:t>/api/getSummary/ (POST) </a:t>
            </a:r>
          </a:p>
          <a:p>
            <a:pPr algn="r">
              <a:lnSpc>
                <a:spcPts val="3919"/>
              </a:lnSpc>
              <a:spcBef>
                <a:spcPct val="0"/>
              </a:spcBef>
            </a:pPr>
            <a:r>
              <a:rPr lang="en-US" sz="2799">
                <a:solidFill>
                  <a:srgbClr val="FFFFFF"/>
                </a:solidFill>
                <a:latin typeface="TT Supermolot Condensed"/>
              </a:rPr>
              <a:t>Sends summary to the client (abstractive)</a:t>
            </a:r>
          </a:p>
          <a:p>
            <a:pPr algn="r">
              <a:lnSpc>
                <a:spcPts val="3919"/>
              </a:lnSpc>
              <a:spcBef>
                <a:spcPct val="0"/>
              </a:spcBef>
            </a:pPr>
            <a:endParaRPr lang="en-US" sz="2799">
              <a:solidFill>
                <a:srgbClr val="FFFFFF"/>
              </a:solidFill>
              <a:latin typeface="TT Supermolot Condensed"/>
            </a:endParaRPr>
          </a:p>
          <a:p>
            <a:pPr algn="r">
              <a:lnSpc>
                <a:spcPts val="3919"/>
              </a:lnSpc>
              <a:spcBef>
                <a:spcPct val="0"/>
              </a:spcBef>
            </a:pPr>
            <a:r>
              <a:rPr lang="en-US" sz="2799">
                <a:solidFill>
                  <a:srgbClr val="FFFFFF"/>
                </a:solidFill>
                <a:latin typeface="TT Supermolot Condensed"/>
              </a:rPr>
              <a:t>/api/tfidfSummary/ (POST) </a:t>
            </a:r>
          </a:p>
          <a:p>
            <a:pPr algn="r">
              <a:lnSpc>
                <a:spcPts val="3919"/>
              </a:lnSpc>
              <a:spcBef>
                <a:spcPct val="0"/>
              </a:spcBef>
            </a:pPr>
            <a:r>
              <a:rPr lang="en-US" sz="2799">
                <a:solidFill>
                  <a:srgbClr val="FFFFFF"/>
                </a:solidFill>
                <a:latin typeface="TT Supermolot Condensed"/>
              </a:rPr>
              <a:t>sends extractive summarization summary</a:t>
            </a:r>
          </a:p>
          <a:p>
            <a:pPr algn="r">
              <a:lnSpc>
                <a:spcPts val="3919"/>
              </a:lnSpc>
              <a:spcBef>
                <a:spcPct val="0"/>
              </a:spcBef>
            </a:pPr>
            <a:endParaRPr lang="en-US" sz="2799">
              <a:solidFill>
                <a:srgbClr val="FFFFFF"/>
              </a:solidFill>
              <a:latin typeface="TT Supermolot Condensed"/>
            </a:endParaRPr>
          </a:p>
          <a:p>
            <a:pPr algn="r">
              <a:lnSpc>
                <a:spcPts val="3919"/>
              </a:lnSpc>
              <a:spcBef>
                <a:spcPct val="0"/>
              </a:spcBef>
            </a:pPr>
            <a:r>
              <a:rPr lang="en-US" sz="2799">
                <a:solidFill>
                  <a:srgbClr val="FFFFFF"/>
                </a:solidFill>
                <a:latin typeface="TT Supermolot Condensed"/>
              </a:rPr>
              <a:t>/api/getData/ (GET)</a:t>
            </a:r>
          </a:p>
          <a:p>
            <a:pPr algn="r">
              <a:lnSpc>
                <a:spcPts val="3919"/>
              </a:lnSpc>
              <a:spcBef>
                <a:spcPct val="0"/>
              </a:spcBef>
            </a:pPr>
            <a:r>
              <a:rPr lang="en-US" sz="2799">
                <a:solidFill>
                  <a:srgbClr val="FFFFFF"/>
                </a:solidFill>
                <a:latin typeface="TT Supermolot Condensed"/>
              </a:rPr>
              <a:t>/api/getData/?url= </a:t>
            </a:r>
          </a:p>
          <a:p>
            <a:pPr algn="r">
              <a:lnSpc>
                <a:spcPts val="3919"/>
              </a:lnSpc>
              <a:spcBef>
                <a:spcPct val="0"/>
              </a:spcBef>
            </a:pPr>
            <a:r>
              <a:rPr lang="en-US" sz="2799">
                <a:solidFill>
                  <a:srgbClr val="FFFFFF"/>
                </a:solidFill>
                <a:latin typeface="TT Supermolot Condensed"/>
              </a:rPr>
              <a:t>logs in all/one the summary of url along with langauge for abstractive summarization</a:t>
            </a:r>
          </a:p>
        </p:txBody>
      </p:sp>
      <p:sp>
        <p:nvSpPr>
          <p:cNvPr id="8" name="Freeform 8"/>
          <p:cNvSpPr/>
          <p:nvPr/>
        </p:nvSpPr>
        <p:spPr>
          <a:xfrm>
            <a:off x="7297440" y="0"/>
            <a:ext cx="2104857" cy="2104857"/>
          </a:xfrm>
          <a:custGeom>
            <a:avLst/>
            <a:gdLst/>
            <a:ahLst/>
            <a:cxnLst/>
            <a:rect l="l" t="t" r="r" b="b"/>
            <a:pathLst>
              <a:path w="2104857" h="2104857">
                <a:moveTo>
                  <a:pt x="0" y="0"/>
                </a:moveTo>
                <a:lnTo>
                  <a:pt x="2104856" y="0"/>
                </a:lnTo>
                <a:lnTo>
                  <a:pt x="2104856" y="2104857"/>
                </a:lnTo>
                <a:lnTo>
                  <a:pt x="0" y="2104857"/>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671512" cy="3752725"/>
          </a:xfrm>
        </p:grpSpPr>
        <p:sp>
          <p:nvSpPr>
            <p:cNvPr id="3" name="Freeform 3"/>
            <p:cNvSpPr/>
            <p:nvPr/>
          </p:nvSpPr>
          <p:spPr>
            <a:xfrm>
              <a:off x="0" y="0"/>
              <a:ext cx="6671512" cy="3752726"/>
            </a:xfrm>
            <a:custGeom>
              <a:avLst/>
              <a:gdLst/>
              <a:ahLst/>
              <a:cxnLst/>
              <a:rect l="l" t="t" r="r" b="b"/>
              <a:pathLst>
                <a:path w="6671512" h="3752726">
                  <a:moveTo>
                    <a:pt x="0" y="0"/>
                  </a:moveTo>
                  <a:lnTo>
                    <a:pt x="6671512" y="0"/>
                  </a:lnTo>
                  <a:lnTo>
                    <a:pt x="6671512" y="3752726"/>
                  </a:lnTo>
                  <a:lnTo>
                    <a:pt x="0" y="3752726"/>
                  </a:lnTo>
                  <a:close/>
                </a:path>
              </a:pathLst>
            </a:custGeom>
            <a:solidFill>
              <a:srgbClr val="000000"/>
            </a:solidFill>
          </p:spPr>
        </p:sp>
      </p:grpSp>
      <p:sp>
        <p:nvSpPr>
          <p:cNvPr id="4" name="Freeform 4"/>
          <p:cNvSpPr/>
          <p:nvPr/>
        </p:nvSpPr>
        <p:spPr>
          <a:xfrm>
            <a:off x="7731362" y="2223861"/>
            <a:ext cx="3652508" cy="6100122"/>
          </a:xfrm>
          <a:custGeom>
            <a:avLst/>
            <a:gdLst/>
            <a:ahLst/>
            <a:cxnLst/>
            <a:rect l="l" t="t" r="r" b="b"/>
            <a:pathLst>
              <a:path w="3652508" h="6100122">
                <a:moveTo>
                  <a:pt x="0" y="0"/>
                </a:moveTo>
                <a:lnTo>
                  <a:pt x="3652508" y="0"/>
                </a:lnTo>
                <a:lnTo>
                  <a:pt x="3652508" y="6100122"/>
                </a:lnTo>
                <a:lnTo>
                  <a:pt x="0" y="6100122"/>
                </a:lnTo>
                <a:lnTo>
                  <a:pt x="0" y="0"/>
                </a:lnTo>
                <a:close/>
              </a:path>
            </a:pathLst>
          </a:custGeom>
          <a:blipFill>
            <a:blip r:embed="rId2"/>
            <a:stretch>
              <a:fillRect l="-7146" r="-3248" b="-3889"/>
            </a:stretch>
          </a:blipFill>
        </p:spPr>
      </p:sp>
      <p:sp>
        <p:nvSpPr>
          <p:cNvPr id="5" name="Freeform 5"/>
          <p:cNvSpPr/>
          <p:nvPr/>
        </p:nvSpPr>
        <p:spPr>
          <a:xfrm rot="-1497070">
            <a:off x="253467" y="-5819752"/>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6" name="Freeform 6"/>
          <p:cNvSpPr/>
          <p:nvPr/>
        </p:nvSpPr>
        <p:spPr>
          <a:xfrm>
            <a:off x="13718264" y="2223861"/>
            <a:ext cx="3541036" cy="6100122"/>
          </a:xfrm>
          <a:custGeom>
            <a:avLst/>
            <a:gdLst/>
            <a:ahLst/>
            <a:cxnLst/>
            <a:rect l="l" t="t" r="r" b="b"/>
            <a:pathLst>
              <a:path w="3541036" h="6100122">
                <a:moveTo>
                  <a:pt x="0" y="0"/>
                </a:moveTo>
                <a:lnTo>
                  <a:pt x="3541036" y="0"/>
                </a:lnTo>
                <a:lnTo>
                  <a:pt x="3541036" y="6100122"/>
                </a:lnTo>
                <a:lnTo>
                  <a:pt x="0" y="6100122"/>
                </a:lnTo>
                <a:lnTo>
                  <a:pt x="0" y="0"/>
                </a:lnTo>
                <a:close/>
              </a:path>
            </a:pathLst>
          </a:custGeom>
          <a:blipFill>
            <a:blip r:embed="rId4"/>
            <a:stretch>
              <a:fillRect l="-9381" r="-10051" b="-2546"/>
            </a:stretch>
          </a:blipFill>
        </p:spPr>
      </p:sp>
      <p:sp>
        <p:nvSpPr>
          <p:cNvPr id="7" name="Freeform 7"/>
          <p:cNvSpPr/>
          <p:nvPr/>
        </p:nvSpPr>
        <p:spPr>
          <a:xfrm>
            <a:off x="1567169" y="2223861"/>
            <a:ext cx="3829798" cy="6100122"/>
          </a:xfrm>
          <a:custGeom>
            <a:avLst/>
            <a:gdLst/>
            <a:ahLst/>
            <a:cxnLst/>
            <a:rect l="l" t="t" r="r" b="b"/>
            <a:pathLst>
              <a:path w="3829798" h="6100122">
                <a:moveTo>
                  <a:pt x="0" y="0"/>
                </a:moveTo>
                <a:lnTo>
                  <a:pt x="3829798" y="0"/>
                </a:lnTo>
                <a:lnTo>
                  <a:pt x="3829798" y="6100122"/>
                </a:lnTo>
                <a:lnTo>
                  <a:pt x="0" y="6100122"/>
                </a:lnTo>
                <a:lnTo>
                  <a:pt x="0" y="0"/>
                </a:lnTo>
                <a:close/>
              </a:path>
            </a:pathLst>
          </a:custGeom>
          <a:blipFill>
            <a:blip r:embed="rId5"/>
            <a:stretch>
              <a:fillRect l="-10258" r="-7877" b="-10591"/>
            </a:stretch>
          </a:blipFill>
        </p:spPr>
      </p:sp>
      <p:sp>
        <p:nvSpPr>
          <p:cNvPr id="8" name="TextBox 8"/>
          <p:cNvSpPr txBox="1"/>
          <p:nvPr/>
        </p:nvSpPr>
        <p:spPr>
          <a:xfrm>
            <a:off x="4329793" y="1057275"/>
            <a:ext cx="10166883" cy="974218"/>
          </a:xfrm>
          <a:prstGeom prst="rect">
            <a:avLst/>
          </a:prstGeom>
        </p:spPr>
        <p:txBody>
          <a:bodyPr lIns="0" tIns="0" rIns="0" bIns="0" rtlCol="0" anchor="t">
            <a:spAutoFit/>
          </a:bodyPr>
          <a:lstStyle/>
          <a:p>
            <a:pPr marL="0" lvl="1" indent="0" algn="ctr">
              <a:lnSpc>
                <a:spcPts val="7524"/>
              </a:lnSpc>
            </a:pPr>
            <a:r>
              <a:rPr lang="en-US" sz="6600">
                <a:solidFill>
                  <a:srgbClr val="FFFFFF"/>
                </a:solidFill>
                <a:latin typeface="TT Supermolot Condensed Bold"/>
              </a:rPr>
              <a:t>Results and Discussion</a:t>
            </a:r>
          </a:p>
        </p:txBody>
      </p:sp>
      <p:sp>
        <p:nvSpPr>
          <p:cNvPr id="9" name="Freeform 9"/>
          <p:cNvSpPr/>
          <p:nvPr/>
        </p:nvSpPr>
        <p:spPr>
          <a:xfrm rot="-1497070">
            <a:off x="6311291" y="7257797"/>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10" name="TextBox 10"/>
          <p:cNvSpPr txBox="1"/>
          <p:nvPr/>
        </p:nvSpPr>
        <p:spPr>
          <a:xfrm>
            <a:off x="4474174" y="8697987"/>
            <a:ext cx="10166883" cy="462534"/>
          </a:xfrm>
          <a:prstGeom prst="rect">
            <a:avLst/>
          </a:prstGeom>
        </p:spPr>
        <p:txBody>
          <a:bodyPr lIns="0" tIns="0" rIns="0" bIns="0" rtlCol="0" anchor="t">
            <a:spAutoFit/>
          </a:bodyPr>
          <a:lstStyle/>
          <a:p>
            <a:pPr marL="0" lvl="1" indent="0" algn="ctr">
              <a:lnSpc>
                <a:spcPts val="3648"/>
              </a:lnSpc>
            </a:pPr>
            <a:r>
              <a:rPr lang="en-US" sz="3200">
                <a:solidFill>
                  <a:srgbClr val="FFFFFF"/>
                </a:solidFill>
                <a:latin typeface="TT Supermolot Condensed Bold"/>
              </a:rPr>
              <a:t>UI Screens for the application</a:t>
            </a:r>
          </a:p>
        </p:txBody>
      </p:sp>
      <p:sp>
        <p:nvSpPr>
          <p:cNvPr id="11" name="AutoShape 11"/>
          <p:cNvSpPr/>
          <p:nvPr/>
        </p:nvSpPr>
        <p:spPr>
          <a:xfrm flipV="1">
            <a:off x="1567169" y="9258300"/>
            <a:ext cx="15692131" cy="9525"/>
          </a:xfrm>
          <a:prstGeom prst="line">
            <a:avLst/>
          </a:prstGeom>
          <a:ln w="19050" cap="flat">
            <a:solidFill>
              <a:srgbClr val="AE69F1"/>
            </a:solidFill>
            <a:prstDash val="solid"/>
            <a:headEnd type="none" w="sm" len="sm"/>
            <a:tailEnd type="none" w="sm" len="sm"/>
          </a:ln>
        </p:spPr>
      </p:sp>
      <p:sp>
        <p:nvSpPr>
          <p:cNvPr id="12" name="Freeform 12"/>
          <p:cNvSpPr/>
          <p:nvPr/>
        </p:nvSpPr>
        <p:spPr>
          <a:xfrm>
            <a:off x="0" y="0"/>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6"/>
            <a:stretch>
              <a:fillRect/>
            </a:stretch>
          </a:blipFill>
        </p:spPr>
      </p:sp>
      <p:sp>
        <p:nvSpPr>
          <p:cNvPr id="13" name="Freeform 13"/>
          <p:cNvSpPr/>
          <p:nvPr/>
        </p:nvSpPr>
        <p:spPr>
          <a:xfrm>
            <a:off x="16183143" y="-23728"/>
            <a:ext cx="2104857" cy="2104857"/>
          </a:xfrm>
          <a:custGeom>
            <a:avLst/>
            <a:gdLst/>
            <a:ahLst/>
            <a:cxnLst/>
            <a:rect l="l" t="t" r="r" b="b"/>
            <a:pathLst>
              <a:path w="2104857" h="2104857">
                <a:moveTo>
                  <a:pt x="0" y="0"/>
                </a:moveTo>
                <a:lnTo>
                  <a:pt x="2104857" y="0"/>
                </a:lnTo>
                <a:lnTo>
                  <a:pt x="2104857" y="2104856"/>
                </a:lnTo>
                <a:lnTo>
                  <a:pt x="0" y="2104856"/>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72BC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671512" cy="3752725"/>
          </a:xfrm>
        </p:grpSpPr>
        <p:sp>
          <p:nvSpPr>
            <p:cNvPr id="3" name="Freeform 3"/>
            <p:cNvSpPr/>
            <p:nvPr/>
          </p:nvSpPr>
          <p:spPr>
            <a:xfrm>
              <a:off x="0" y="0"/>
              <a:ext cx="6671512" cy="3752726"/>
            </a:xfrm>
            <a:custGeom>
              <a:avLst/>
              <a:gdLst/>
              <a:ahLst/>
              <a:cxnLst/>
              <a:rect l="l" t="t" r="r" b="b"/>
              <a:pathLst>
                <a:path w="6671512" h="3752726">
                  <a:moveTo>
                    <a:pt x="0" y="0"/>
                  </a:moveTo>
                  <a:lnTo>
                    <a:pt x="6671512" y="0"/>
                  </a:lnTo>
                  <a:lnTo>
                    <a:pt x="6671512" y="3752726"/>
                  </a:lnTo>
                  <a:lnTo>
                    <a:pt x="0" y="3752726"/>
                  </a:lnTo>
                  <a:close/>
                </a:path>
              </a:pathLst>
            </a:custGeom>
            <a:solidFill>
              <a:srgbClr val="000000"/>
            </a:solidFill>
          </p:spPr>
        </p:sp>
      </p:grpSp>
      <p:sp>
        <p:nvSpPr>
          <p:cNvPr id="4" name="Freeform 4"/>
          <p:cNvSpPr/>
          <p:nvPr/>
        </p:nvSpPr>
        <p:spPr>
          <a:xfrm rot="779025">
            <a:off x="9476387" y="2330929"/>
            <a:ext cx="1562535" cy="1562535"/>
          </a:xfrm>
          <a:custGeom>
            <a:avLst/>
            <a:gdLst/>
            <a:ahLst/>
            <a:cxnLst/>
            <a:rect l="l" t="t" r="r" b="b"/>
            <a:pathLst>
              <a:path w="1562535" h="1562535">
                <a:moveTo>
                  <a:pt x="0" y="0"/>
                </a:moveTo>
                <a:lnTo>
                  <a:pt x="1562535" y="0"/>
                </a:lnTo>
                <a:lnTo>
                  <a:pt x="1562535" y="1562535"/>
                </a:lnTo>
                <a:lnTo>
                  <a:pt x="0" y="1562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9670513" y="3944246"/>
            <a:ext cx="1562535" cy="1562535"/>
          </a:xfrm>
          <a:custGeom>
            <a:avLst/>
            <a:gdLst/>
            <a:ahLst/>
            <a:cxnLst/>
            <a:rect l="l" t="t" r="r" b="b"/>
            <a:pathLst>
              <a:path w="1562535" h="1562535">
                <a:moveTo>
                  <a:pt x="0" y="0"/>
                </a:moveTo>
                <a:lnTo>
                  <a:pt x="1562535" y="0"/>
                </a:lnTo>
                <a:lnTo>
                  <a:pt x="1562535" y="1562535"/>
                </a:lnTo>
                <a:lnTo>
                  <a:pt x="0" y="1562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497070">
            <a:off x="6311291" y="51435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7" name="Freeform 7"/>
          <p:cNvSpPr/>
          <p:nvPr/>
        </p:nvSpPr>
        <p:spPr>
          <a:xfrm>
            <a:off x="11670198" y="0"/>
            <a:ext cx="6617802" cy="10287000"/>
          </a:xfrm>
          <a:custGeom>
            <a:avLst/>
            <a:gdLst/>
            <a:ahLst/>
            <a:cxnLst/>
            <a:rect l="l" t="t" r="r" b="b"/>
            <a:pathLst>
              <a:path w="6617802" h="10287000">
                <a:moveTo>
                  <a:pt x="0" y="0"/>
                </a:moveTo>
                <a:lnTo>
                  <a:pt x="6617802" y="0"/>
                </a:lnTo>
                <a:lnTo>
                  <a:pt x="6617802" y="10287000"/>
                </a:lnTo>
                <a:lnTo>
                  <a:pt x="0" y="10287000"/>
                </a:lnTo>
                <a:lnTo>
                  <a:pt x="0" y="0"/>
                </a:lnTo>
                <a:close/>
              </a:path>
            </a:pathLst>
          </a:custGeom>
          <a:blipFill>
            <a:blip r:embed="rId5"/>
            <a:stretch>
              <a:fillRect l="-16043" r="-32306"/>
            </a:stretch>
          </a:blipFill>
        </p:spPr>
      </p:sp>
      <p:sp>
        <p:nvSpPr>
          <p:cNvPr id="8" name="Freeform 8"/>
          <p:cNvSpPr/>
          <p:nvPr/>
        </p:nvSpPr>
        <p:spPr>
          <a:xfrm rot="-1497070">
            <a:off x="-4476290" y="-4759185"/>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9" name="TextBox 9"/>
          <p:cNvSpPr txBox="1"/>
          <p:nvPr/>
        </p:nvSpPr>
        <p:spPr>
          <a:xfrm>
            <a:off x="1028700" y="1162050"/>
            <a:ext cx="9423081" cy="855589"/>
          </a:xfrm>
          <a:prstGeom prst="rect">
            <a:avLst/>
          </a:prstGeom>
        </p:spPr>
        <p:txBody>
          <a:bodyPr lIns="0" tIns="0" rIns="0" bIns="0" rtlCol="0" anchor="t">
            <a:spAutoFit/>
          </a:bodyPr>
          <a:lstStyle/>
          <a:p>
            <a:pPr marL="0" lvl="1" indent="0" algn="l">
              <a:lnSpc>
                <a:spcPts val="6422"/>
              </a:lnSpc>
            </a:pPr>
            <a:r>
              <a:rPr lang="en-US" sz="6553">
                <a:solidFill>
                  <a:srgbClr val="FFFFFF"/>
                </a:solidFill>
                <a:latin typeface="TT Supermolot Condensed Bold"/>
              </a:rPr>
              <a:t>Limitations and Challenges</a:t>
            </a:r>
          </a:p>
        </p:txBody>
      </p:sp>
      <p:sp>
        <p:nvSpPr>
          <p:cNvPr id="10" name="Freeform 10"/>
          <p:cNvSpPr/>
          <p:nvPr/>
        </p:nvSpPr>
        <p:spPr>
          <a:xfrm>
            <a:off x="9631944" y="7695765"/>
            <a:ext cx="1562535" cy="1562535"/>
          </a:xfrm>
          <a:custGeom>
            <a:avLst/>
            <a:gdLst/>
            <a:ahLst/>
            <a:cxnLst/>
            <a:rect l="l" t="t" r="r" b="b"/>
            <a:pathLst>
              <a:path w="1562535" h="1562535">
                <a:moveTo>
                  <a:pt x="0" y="0"/>
                </a:moveTo>
                <a:lnTo>
                  <a:pt x="1562535" y="0"/>
                </a:lnTo>
                <a:lnTo>
                  <a:pt x="1562535" y="1562535"/>
                </a:lnTo>
                <a:lnTo>
                  <a:pt x="0" y="1562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10800000">
            <a:off x="9670513" y="5654989"/>
            <a:ext cx="1562535" cy="1562535"/>
          </a:xfrm>
          <a:custGeom>
            <a:avLst/>
            <a:gdLst/>
            <a:ahLst/>
            <a:cxnLst/>
            <a:rect l="l" t="t" r="r" b="b"/>
            <a:pathLst>
              <a:path w="1562535" h="1562535">
                <a:moveTo>
                  <a:pt x="0" y="0"/>
                </a:moveTo>
                <a:lnTo>
                  <a:pt x="1562535" y="0"/>
                </a:lnTo>
                <a:lnTo>
                  <a:pt x="1562535" y="1562534"/>
                </a:lnTo>
                <a:lnTo>
                  <a:pt x="0" y="1562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2619504"/>
            <a:ext cx="7853980" cy="3816752"/>
          </a:xfrm>
          <a:prstGeom prst="rect">
            <a:avLst/>
          </a:prstGeom>
        </p:spPr>
        <p:txBody>
          <a:bodyPr lIns="0" tIns="0" rIns="0" bIns="0" rtlCol="0" anchor="t">
            <a:spAutoFit/>
          </a:bodyPr>
          <a:lstStyle/>
          <a:p>
            <a:pPr>
              <a:lnSpc>
                <a:spcPts val="2144"/>
              </a:lnSpc>
            </a:pPr>
            <a:r>
              <a:rPr lang="en-US" sz="2188">
                <a:solidFill>
                  <a:srgbClr val="FFFFFF"/>
                </a:solidFill>
                <a:latin typeface="TT Supermolot Condensed"/>
              </a:rPr>
              <a:t>1.)  Summarization Quality: Generating high-quality summaries that capture the essence of the original content can be challenging. Extractive summarization may result in disjointed sentences, while abstractive summarization may produce summaries that deviate from the original text.</a:t>
            </a:r>
          </a:p>
          <a:p>
            <a:pPr>
              <a:lnSpc>
                <a:spcPts val="2144"/>
              </a:lnSpc>
            </a:pPr>
            <a:endParaRPr lang="en-US" sz="2188">
              <a:solidFill>
                <a:srgbClr val="FFFFFF"/>
              </a:solidFill>
              <a:latin typeface="TT Supermolot Condensed"/>
            </a:endParaRPr>
          </a:p>
          <a:p>
            <a:pPr>
              <a:lnSpc>
                <a:spcPts val="2144"/>
              </a:lnSpc>
            </a:pPr>
            <a:r>
              <a:rPr lang="en-US" sz="2188">
                <a:solidFill>
                  <a:srgbClr val="FFFFFF"/>
                </a:solidFill>
                <a:latin typeface="TT Supermolot Condensed"/>
              </a:rPr>
              <a:t>2.)  Scalability: Handling large volumes of YouTube transcripts and processing them in real-time can be resource-intensive. Ensuring that the summarization process is scalable and efficient is crucial.</a:t>
            </a:r>
          </a:p>
          <a:p>
            <a:pPr>
              <a:lnSpc>
                <a:spcPts val="2144"/>
              </a:lnSpc>
            </a:pPr>
            <a:endParaRPr lang="en-US" sz="2188">
              <a:solidFill>
                <a:srgbClr val="FFFFFF"/>
              </a:solidFill>
              <a:latin typeface="TT Supermolot Condensed"/>
            </a:endParaRPr>
          </a:p>
          <a:p>
            <a:pPr marL="0" lvl="1" indent="0" algn="l">
              <a:lnSpc>
                <a:spcPts val="2144"/>
              </a:lnSpc>
            </a:pPr>
            <a:r>
              <a:rPr lang="en-US" sz="2188">
                <a:solidFill>
                  <a:srgbClr val="FFFFFF"/>
                </a:solidFill>
                <a:latin typeface="TT Supermolot Condensed"/>
              </a:rPr>
              <a:t>3.)  Language Understanding: YouTube transcripts can contain informal language, slang, or domain-specific terminology. Ensuring that the summarization algorithm understands and accurately captures the meaning of the text can be a challenge.</a:t>
            </a:r>
          </a:p>
        </p:txBody>
      </p:sp>
      <p:sp>
        <p:nvSpPr>
          <p:cNvPr id="13" name="TextBox 13"/>
          <p:cNvSpPr txBox="1"/>
          <p:nvPr/>
        </p:nvSpPr>
        <p:spPr>
          <a:xfrm>
            <a:off x="1028700" y="7769539"/>
            <a:ext cx="7853980" cy="265430"/>
          </a:xfrm>
          <a:prstGeom prst="rect">
            <a:avLst/>
          </a:prstGeom>
        </p:spPr>
        <p:txBody>
          <a:bodyPr lIns="0" tIns="0" rIns="0" bIns="0" rtlCol="0" anchor="t">
            <a:spAutoFit/>
          </a:bodyPr>
          <a:lstStyle/>
          <a:p>
            <a:pPr marL="0" lvl="1" indent="0" algn="l">
              <a:lnSpc>
                <a:spcPts val="1960"/>
              </a:lnSpc>
            </a:pPr>
            <a:r>
              <a:rPr lang="en-US" sz="2000">
                <a:solidFill>
                  <a:srgbClr val="FFFFFF"/>
                </a:solidFill>
                <a:latin typeface="TT Supermolot Condensed"/>
              </a:rPr>
              <a:t>The Application for now summarizes in 8 different languages, in the model</a:t>
            </a:r>
          </a:p>
        </p:txBody>
      </p:sp>
      <p:sp>
        <p:nvSpPr>
          <p:cNvPr id="14" name="Freeform 14"/>
          <p:cNvSpPr/>
          <p:nvPr/>
        </p:nvSpPr>
        <p:spPr>
          <a:xfrm>
            <a:off x="0" y="8182143"/>
            <a:ext cx="2104857" cy="2104857"/>
          </a:xfrm>
          <a:custGeom>
            <a:avLst/>
            <a:gdLst/>
            <a:ahLst/>
            <a:cxnLst/>
            <a:rect l="l" t="t" r="r" b="b"/>
            <a:pathLst>
              <a:path w="2104857" h="2104857">
                <a:moveTo>
                  <a:pt x="0" y="0"/>
                </a:moveTo>
                <a:lnTo>
                  <a:pt x="2104857" y="0"/>
                </a:lnTo>
                <a:lnTo>
                  <a:pt x="2104857" y="2104857"/>
                </a:lnTo>
                <a:lnTo>
                  <a:pt x="0" y="2104857"/>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681</Words>
  <Application>Microsoft Office PowerPoint</Application>
  <PresentationFormat>Custom</PresentationFormat>
  <Paragraphs>62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TT Supermolot Condensed Bold</vt:lpstr>
      <vt:lpstr>Calibri</vt:lpstr>
      <vt:lpstr>TT Supermolot Condensed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Plan</dc:title>
  <cp:lastModifiedBy>JAI ANAND</cp:lastModifiedBy>
  <cp:revision>2</cp:revision>
  <dcterms:created xsi:type="dcterms:W3CDTF">2006-08-16T00:00:00Z</dcterms:created>
  <dcterms:modified xsi:type="dcterms:W3CDTF">2023-07-15T19:07:26Z</dcterms:modified>
  <dc:identifier>DAFotxKakys</dc:identifier>
</cp:coreProperties>
</file>